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58" r:id="rId4"/>
    <p:sldId id="260" r:id="rId5"/>
    <p:sldId id="259" r:id="rId6"/>
    <p:sldId id="295" r:id="rId7"/>
    <p:sldId id="309" r:id="rId8"/>
    <p:sldId id="298" r:id="rId9"/>
    <p:sldId id="264" r:id="rId10"/>
    <p:sldId id="265" r:id="rId11"/>
    <p:sldId id="297" r:id="rId12"/>
    <p:sldId id="273" r:id="rId13"/>
    <p:sldId id="268" r:id="rId14"/>
    <p:sldId id="266" r:id="rId15"/>
    <p:sldId id="274" r:id="rId16"/>
    <p:sldId id="302" r:id="rId17"/>
    <p:sldId id="270" r:id="rId18"/>
    <p:sldId id="292" r:id="rId19"/>
    <p:sldId id="269" r:id="rId20"/>
    <p:sldId id="305" r:id="rId21"/>
    <p:sldId id="288" r:id="rId22"/>
    <p:sldId id="289" r:id="rId23"/>
    <p:sldId id="293" r:id="rId24"/>
    <p:sldId id="271" r:id="rId25"/>
    <p:sldId id="272" r:id="rId26"/>
    <p:sldId id="307" r:id="rId27"/>
    <p:sldId id="306" r:id="rId28"/>
    <p:sldId id="30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40C7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5" autoAdjust="0"/>
    <p:restoredTop sz="89628" autoAdjust="0"/>
  </p:normalViewPr>
  <p:slideViewPr>
    <p:cSldViewPr snapToGrid="0">
      <p:cViewPr varScale="1">
        <p:scale>
          <a:sx n="100" d="100"/>
          <a:sy n="100" d="100"/>
        </p:scale>
        <p:origin x="-12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462E3-92E7-4127-91F3-26770C39284F}" type="doc">
      <dgm:prSet loTypeId="urn:microsoft.com/office/officeart/2005/8/layout/architecture" loCatId="officeonline" qsTypeId="urn:microsoft.com/office/officeart/2005/8/quickstyle/simple1" qsCatId="simple" csTypeId="urn:microsoft.com/office/officeart/2005/8/colors/colorful1#4" csCatId="colorful" phldr="0"/>
      <dgm:spPr/>
      <dgm:t>
        <a:bodyPr/>
        <a:lstStyle/>
        <a:p>
          <a:endParaRPr lang="en-US"/>
        </a:p>
      </dgm:t>
    </dgm:pt>
    <dgm:pt modelId="{6019A26C-7928-455F-98AA-81579A4509FC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AA5A1FFB-B95E-42EF-B025-F6D349ED7390}" type="parTrans" cxnId="{981BBF90-E065-466D-94D9-BD99B7434F3A}">
      <dgm:prSet/>
      <dgm:spPr/>
      <dgm:t>
        <a:bodyPr/>
        <a:lstStyle/>
        <a:p>
          <a:endParaRPr lang="en-US">
            <a:noFill/>
          </a:endParaRPr>
        </a:p>
      </dgm:t>
    </dgm:pt>
    <dgm:pt modelId="{BAD33211-78A3-45DB-A40C-001746A1D8CF}" type="sibTrans" cxnId="{981BBF90-E065-466D-94D9-BD99B7434F3A}">
      <dgm:prSet/>
      <dgm:spPr/>
      <dgm:t>
        <a:bodyPr/>
        <a:lstStyle/>
        <a:p>
          <a:endParaRPr lang="en-US">
            <a:noFill/>
          </a:endParaRPr>
        </a:p>
      </dgm:t>
    </dgm:pt>
    <dgm:pt modelId="{21443F69-21D4-4298-A1A6-77E79E2536C0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270A3F39-0A78-4EFF-9D55-E8D32315A57E}" type="parTrans" cxnId="{469D4E7D-7E0F-4BB5-8A09-33D566F778F0}">
      <dgm:prSet/>
      <dgm:spPr/>
      <dgm:t>
        <a:bodyPr/>
        <a:lstStyle/>
        <a:p>
          <a:endParaRPr lang="en-US">
            <a:noFill/>
          </a:endParaRPr>
        </a:p>
      </dgm:t>
    </dgm:pt>
    <dgm:pt modelId="{6B2A30EB-1A82-4EA4-9D3B-EFF52B5FB6D5}" type="sibTrans" cxnId="{469D4E7D-7E0F-4BB5-8A09-33D566F778F0}">
      <dgm:prSet/>
      <dgm:spPr/>
      <dgm:t>
        <a:bodyPr/>
        <a:lstStyle/>
        <a:p>
          <a:endParaRPr lang="en-US">
            <a:noFill/>
          </a:endParaRPr>
        </a:p>
      </dgm:t>
    </dgm:pt>
    <dgm:pt modelId="{ED378E37-706B-4192-BB47-CD4BD4567EA0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1672EB65-B0AD-453A-8952-BFEDFA343964}" type="parTrans" cxnId="{0E20F883-FD5D-4C73-AB14-B51C9DF31801}">
      <dgm:prSet/>
      <dgm:spPr/>
      <dgm:t>
        <a:bodyPr/>
        <a:lstStyle/>
        <a:p>
          <a:endParaRPr lang="en-US">
            <a:noFill/>
          </a:endParaRPr>
        </a:p>
      </dgm:t>
    </dgm:pt>
    <dgm:pt modelId="{44B4E168-4AC2-4BDE-9EA8-E80B73038C88}" type="sibTrans" cxnId="{0E20F883-FD5D-4C73-AB14-B51C9DF31801}">
      <dgm:prSet/>
      <dgm:spPr/>
      <dgm:t>
        <a:bodyPr/>
        <a:lstStyle/>
        <a:p>
          <a:endParaRPr lang="en-US">
            <a:noFill/>
          </a:endParaRPr>
        </a:p>
      </dgm:t>
    </dgm:pt>
    <dgm:pt modelId="{B3ABD250-A5DE-4196-8E89-DF5BD732D8A6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FA08EEA5-3FF4-4D67-AD1F-855FD0DFA98E}" type="parTrans" cxnId="{EFFB108F-DF6F-444B-A18E-3982E3F91F64}">
      <dgm:prSet/>
      <dgm:spPr/>
      <dgm:t>
        <a:bodyPr/>
        <a:lstStyle/>
        <a:p>
          <a:endParaRPr lang="en-US">
            <a:noFill/>
          </a:endParaRPr>
        </a:p>
      </dgm:t>
    </dgm:pt>
    <dgm:pt modelId="{A841E7BD-99C8-4A69-A895-3C66E9633144}" type="sibTrans" cxnId="{EFFB108F-DF6F-444B-A18E-3982E3F91F64}">
      <dgm:prSet/>
      <dgm:spPr/>
      <dgm:t>
        <a:bodyPr/>
        <a:lstStyle/>
        <a:p>
          <a:endParaRPr lang="en-US">
            <a:noFill/>
          </a:endParaRPr>
        </a:p>
      </dgm:t>
    </dgm:pt>
    <dgm:pt modelId="{E3553F23-FB63-46A5-8D2F-4733F6A833E6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B41F686B-C6AC-4EB2-BF6E-D33863587FBF}" type="parTrans" cxnId="{9ECF3431-9FE1-4892-A0AA-38072A360B23}">
      <dgm:prSet/>
      <dgm:spPr/>
      <dgm:t>
        <a:bodyPr/>
        <a:lstStyle/>
        <a:p>
          <a:endParaRPr lang="en-US">
            <a:noFill/>
          </a:endParaRPr>
        </a:p>
      </dgm:t>
    </dgm:pt>
    <dgm:pt modelId="{DA56D392-4B54-47CA-BDBE-D1C5094FCDA9}" type="sibTrans" cxnId="{9ECF3431-9FE1-4892-A0AA-38072A360B23}">
      <dgm:prSet/>
      <dgm:spPr/>
      <dgm:t>
        <a:bodyPr/>
        <a:lstStyle/>
        <a:p>
          <a:endParaRPr lang="en-US">
            <a:noFill/>
          </a:endParaRPr>
        </a:p>
      </dgm:t>
    </dgm:pt>
    <dgm:pt modelId="{A45AC6F6-C349-4177-9632-C3CEF214E8DF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D9B1E280-73B3-474D-9655-4FA24F08B2F3}" type="parTrans" cxnId="{3C207E77-5A2C-4DDB-ABC6-8051FEBE60BE}">
      <dgm:prSet/>
      <dgm:spPr/>
      <dgm:t>
        <a:bodyPr/>
        <a:lstStyle/>
        <a:p>
          <a:endParaRPr lang="en-US">
            <a:noFill/>
          </a:endParaRPr>
        </a:p>
      </dgm:t>
    </dgm:pt>
    <dgm:pt modelId="{D71AD07E-ACFD-4578-AD5D-97AC2DC6E318}" type="sibTrans" cxnId="{3C207E77-5A2C-4DDB-ABC6-8051FEBE60BE}">
      <dgm:prSet/>
      <dgm:spPr/>
      <dgm:t>
        <a:bodyPr/>
        <a:lstStyle/>
        <a:p>
          <a:endParaRPr lang="en-US">
            <a:noFill/>
          </a:endParaRPr>
        </a:p>
      </dgm:t>
    </dgm:pt>
    <dgm:pt modelId="{7759BB7D-86CB-460E-841C-A142AB016B6B}" type="pres">
      <dgm:prSet presAssocID="{5CF462E3-92E7-4127-91F3-26770C39284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C57FEC-A6B8-401E-BBBA-B68E06B6FAF2}" type="pres">
      <dgm:prSet presAssocID="{6019A26C-7928-455F-98AA-81579A4509FC}" presName="vertOne" presStyleCnt="0"/>
      <dgm:spPr/>
    </dgm:pt>
    <dgm:pt modelId="{58CD8D2B-5A41-4E15-B410-E2E437B7E28B}" type="pres">
      <dgm:prSet presAssocID="{6019A26C-7928-455F-98AA-81579A4509FC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DCF2A8-44AD-4205-9C3B-FCB1DF34E7AD}" type="pres">
      <dgm:prSet presAssocID="{6019A26C-7928-455F-98AA-81579A4509FC}" presName="parTransOne" presStyleCnt="0"/>
      <dgm:spPr/>
    </dgm:pt>
    <dgm:pt modelId="{82AB4A85-907A-4627-A1D0-5623D6A23117}" type="pres">
      <dgm:prSet presAssocID="{6019A26C-7928-455F-98AA-81579A4509FC}" presName="horzOne" presStyleCnt="0"/>
      <dgm:spPr/>
    </dgm:pt>
    <dgm:pt modelId="{0B0A1CBF-961A-4A3E-B049-18052F03917D}" type="pres">
      <dgm:prSet presAssocID="{21443F69-21D4-4298-A1A6-77E79E2536C0}" presName="vertTwo" presStyleCnt="0"/>
      <dgm:spPr/>
    </dgm:pt>
    <dgm:pt modelId="{8CD9DBB6-FB6C-414C-8E33-C2EB5C79FEF6}" type="pres">
      <dgm:prSet presAssocID="{21443F69-21D4-4298-A1A6-77E79E2536C0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E9534B-132F-4796-99F0-E96AEFEC02BF}" type="pres">
      <dgm:prSet presAssocID="{21443F69-21D4-4298-A1A6-77E79E2536C0}" presName="parTransTwo" presStyleCnt="0"/>
      <dgm:spPr/>
    </dgm:pt>
    <dgm:pt modelId="{F1E85468-ADF9-47AC-A0C3-C2CBDF144C20}" type="pres">
      <dgm:prSet presAssocID="{21443F69-21D4-4298-A1A6-77E79E2536C0}" presName="horzTwo" presStyleCnt="0"/>
      <dgm:spPr/>
    </dgm:pt>
    <dgm:pt modelId="{F4D734E8-1B91-43A4-A1F8-895E90194F0C}" type="pres">
      <dgm:prSet presAssocID="{ED378E37-706B-4192-BB47-CD4BD4567EA0}" presName="vertThree" presStyleCnt="0"/>
      <dgm:spPr/>
    </dgm:pt>
    <dgm:pt modelId="{4F2CC554-3225-4628-B445-7A92EEF2C3BD}" type="pres">
      <dgm:prSet presAssocID="{ED378E37-706B-4192-BB47-CD4BD4567EA0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FCF612-96D2-4432-BF1E-B10970F043BD}" type="pres">
      <dgm:prSet presAssocID="{ED378E37-706B-4192-BB47-CD4BD4567EA0}" presName="horzThree" presStyleCnt="0"/>
      <dgm:spPr/>
    </dgm:pt>
    <dgm:pt modelId="{D71D3DE3-0F3C-4185-B0B0-45F6CACFCA35}" type="pres">
      <dgm:prSet presAssocID="{44B4E168-4AC2-4BDE-9EA8-E80B73038C88}" presName="sibSpaceThree" presStyleCnt="0"/>
      <dgm:spPr/>
    </dgm:pt>
    <dgm:pt modelId="{CBAA868B-31F8-4CC6-AC0E-0F0079FB5D08}" type="pres">
      <dgm:prSet presAssocID="{B3ABD250-A5DE-4196-8E89-DF5BD732D8A6}" presName="vertThree" presStyleCnt="0"/>
      <dgm:spPr/>
    </dgm:pt>
    <dgm:pt modelId="{4CB6BE25-C0AD-4491-999D-DF9ED8F046A1}" type="pres">
      <dgm:prSet presAssocID="{B3ABD250-A5DE-4196-8E89-DF5BD732D8A6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21EBDE-BC56-4919-ADE1-A9C3A71343E8}" type="pres">
      <dgm:prSet presAssocID="{B3ABD250-A5DE-4196-8E89-DF5BD732D8A6}" presName="horzThree" presStyleCnt="0"/>
      <dgm:spPr/>
    </dgm:pt>
    <dgm:pt modelId="{5872B0C7-EF7E-45EC-990D-44B30E036A52}" type="pres">
      <dgm:prSet presAssocID="{6B2A30EB-1A82-4EA4-9D3B-EFF52B5FB6D5}" presName="sibSpaceTwo" presStyleCnt="0"/>
      <dgm:spPr/>
    </dgm:pt>
    <dgm:pt modelId="{3946F4E9-222F-4AF5-B7FE-A966584FE5A4}" type="pres">
      <dgm:prSet presAssocID="{E3553F23-FB63-46A5-8D2F-4733F6A833E6}" presName="vertTwo" presStyleCnt="0"/>
      <dgm:spPr/>
    </dgm:pt>
    <dgm:pt modelId="{8E834D84-918C-42AF-8EB1-DB73C2F0EA87}" type="pres">
      <dgm:prSet presAssocID="{E3553F23-FB63-46A5-8D2F-4733F6A833E6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EDD0BE-D863-48D9-9173-3CCD14219F40}" type="pres">
      <dgm:prSet presAssocID="{E3553F23-FB63-46A5-8D2F-4733F6A833E6}" presName="parTransTwo" presStyleCnt="0"/>
      <dgm:spPr/>
    </dgm:pt>
    <dgm:pt modelId="{8FCC9F68-3559-4964-B90D-96970024D675}" type="pres">
      <dgm:prSet presAssocID="{E3553F23-FB63-46A5-8D2F-4733F6A833E6}" presName="horzTwo" presStyleCnt="0"/>
      <dgm:spPr/>
    </dgm:pt>
    <dgm:pt modelId="{D86A9675-3A02-4990-9E47-18A0C94BA582}" type="pres">
      <dgm:prSet presAssocID="{A45AC6F6-C349-4177-9632-C3CEF214E8DF}" presName="vertThree" presStyleCnt="0"/>
      <dgm:spPr/>
    </dgm:pt>
    <dgm:pt modelId="{ADD5B5CC-DE68-4201-8D9E-3E21960169E6}" type="pres">
      <dgm:prSet presAssocID="{A45AC6F6-C349-4177-9632-C3CEF214E8DF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3DCC38-D7BE-402F-A3E0-B9340BAA414C}" type="pres">
      <dgm:prSet presAssocID="{A45AC6F6-C349-4177-9632-C3CEF214E8DF}" presName="horzThree" presStyleCnt="0"/>
      <dgm:spPr/>
    </dgm:pt>
  </dgm:ptLst>
  <dgm:cxnLst>
    <dgm:cxn modelId="{93BCB5A4-1BC5-460C-AF1E-8BB6F36252A8}" type="presOf" srcId="{B3ABD250-A5DE-4196-8E89-DF5BD732D8A6}" destId="{4CB6BE25-C0AD-4491-999D-DF9ED8F046A1}" srcOrd="0" destOrd="0" presId="urn:microsoft.com/office/officeart/2005/8/layout/architecture"/>
    <dgm:cxn modelId="{3C207E77-5A2C-4DDB-ABC6-8051FEBE60BE}" srcId="{E3553F23-FB63-46A5-8D2F-4733F6A833E6}" destId="{A45AC6F6-C349-4177-9632-C3CEF214E8DF}" srcOrd="0" destOrd="0" parTransId="{D9B1E280-73B3-474D-9655-4FA24F08B2F3}" sibTransId="{D71AD07E-ACFD-4578-AD5D-97AC2DC6E318}"/>
    <dgm:cxn modelId="{0E20F883-FD5D-4C73-AB14-B51C9DF31801}" srcId="{21443F69-21D4-4298-A1A6-77E79E2536C0}" destId="{ED378E37-706B-4192-BB47-CD4BD4567EA0}" srcOrd="0" destOrd="0" parTransId="{1672EB65-B0AD-453A-8952-BFEDFA343964}" sibTransId="{44B4E168-4AC2-4BDE-9EA8-E80B73038C88}"/>
    <dgm:cxn modelId="{981BBF90-E065-466D-94D9-BD99B7434F3A}" srcId="{5CF462E3-92E7-4127-91F3-26770C39284F}" destId="{6019A26C-7928-455F-98AA-81579A4509FC}" srcOrd="0" destOrd="0" parTransId="{AA5A1FFB-B95E-42EF-B025-F6D349ED7390}" sibTransId="{BAD33211-78A3-45DB-A40C-001746A1D8CF}"/>
    <dgm:cxn modelId="{3D38207F-AD82-4085-A8C7-368CE5FEE96C}" type="presOf" srcId="{21443F69-21D4-4298-A1A6-77E79E2536C0}" destId="{8CD9DBB6-FB6C-414C-8E33-C2EB5C79FEF6}" srcOrd="0" destOrd="0" presId="urn:microsoft.com/office/officeart/2005/8/layout/architecture"/>
    <dgm:cxn modelId="{469D4E7D-7E0F-4BB5-8A09-33D566F778F0}" srcId="{6019A26C-7928-455F-98AA-81579A4509FC}" destId="{21443F69-21D4-4298-A1A6-77E79E2536C0}" srcOrd="0" destOrd="0" parTransId="{270A3F39-0A78-4EFF-9D55-E8D32315A57E}" sibTransId="{6B2A30EB-1A82-4EA4-9D3B-EFF52B5FB6D5}"/>
    <dgm:cxn modelId="{9ECF3431-9FE1-4892-A0AA-38072A360B23}" srcId="{6019A26C-7928-455F-98AA-81579A4509FC}" destId="{E3553F23-FB63-46A5-8D2F-4733F6A833E6}" srcOrd="1" destOrd="0" parTransId="{B41F686B-C6AC-4EB2-BF6E-D33863587FBF}" sibTransId="{DA56D392-4B54-47CA-BDBE-D1C5094FCDA9}"/>
    <dgm:cxn modelId="{CFD7E81B-0B3D-43DC-9634-98DBBC4D9F69}" type="presOf" srcId="{6019A26C-7928-455F-98AA-81579A4509FC}" destId="{58CD8D2B-5A41-4E15-B410-E2E437B7E28B}" srcOrd="0" destOrd="0" presId="urn:microsoft.com/office/officeart/2005/8/layout/architecture"/>
    <dgm:cxn modelId="{BDF688BC-E0D5-42AB-B33C-D367A2FA43AB}" type="presOf" srcId="{5CF462E3-92E7-4127-91F3-26770C39284F}" destId="{7759BB7D-86CB-460E-841C-A142AB016B6B}" srcOrd="0" destOrd="0" presId="urn:microsoft.com/office/officeart/2005/8/layout/architecture"/>
    <dgm:cxn modelId="{3045E024-7CD5-4913-96B1-D7CFF5BE0B80}" type="presOf" srcId="{ED378E37-706B-4192-BB47-CD4BD4567EA0}" destId="{4F2CC554-3225-4628-B445-7A92EEF2C3BD}" srcOrd="0" destOrd="0" presId="urn:microsoft.com/office/officeart/2005/8/layout/architecture"/>
    <dgm:cxn modelId="{26382160-14A0-4DE1-B39B-EBD096D50740}" type="presOf" srcId="{E3553F23-FB63-46A5-8D2F-4733F6A833E6}" destId="{8E834D84-918C-42AF-8EB1-DB73C2F0EA87}" srcOrd="0" destOrd="0" presId="urn:microsoft.com/office/officeart/2005/8/layout/architecture"/>
    <dgm:cxn modelId="{EFFB108F-DF6F-444B-A18E-3982E3F91F64}" srcId="{21443F69-21D4-4298-A1A6-77E79E2536C0}" destId="{B3ABD250-A5DE-4196-8E89-DF5BD732D8A6}" srcOrd="1" destOrd="0" parTransId="{FA08EEA5-3FF4-4D67-AD1F-855FD0DFA98E}" sibTransId="{A841E7BD-99C8-4A69-A895-3C66E9633144}"/>
    <dgm:cxn modelId="{31A4C51F-AFC3-46E1-B380-34B5D9213477}" type="presOf" srcId="{A45AC6F6-C349-4177-9632-C3CEF214E8DF}" destId="{ADD5B5CC-DE68-4201-8D9E-3E21960169E6}" srcOrd="0" destOrd="0" presId="urn:microsoft.com/office/officeart/2005/8/layout/architecture"/>
    <dgm:cxn modelId="{3CDF684E-DC5D-4699-917C-E87D302B7102}" type="presParOf" srcId="{7759BB7D-86CB-460E-841C-A142AB016B6B}" destId="{29C57FEC-A6B8-401E-BBBA-B68E06B6FAF2}" srcOrd="0" destOrd="0" presId="urn:microsoft.com/office/officeart/2005/8/layout/architecture"/>
    <dgm:cxn modelId="{1AF17CD7-0D0D-4B5A-9B30-689794EF59E6}" type="presParOf" srcId="{29C57FEC-A6B8-401E-BBBA-B68E06B6FAF2}" destId="{58CD8D2B-5A41-4E15-B410-E2E437B7E28B}" srcOrd="0" destOrd="0" presId="urn:microsoft.com/office/officeart/2005/8/layout/architecture"/>
    <dgm:cxn modelId="{05FF4A42-4F36-4AA7-AA4A-1127DCF80C0A}" type="presParOf" srcId="{29C57FEC-A6B8-401E-BBBA-B68E06B6FAF2}" destId="{46DCF2A8-44AD-4205-9C3B-FCB1DF34E7AD}" srcOrd="1" destOrd="0" presId="urn:microsoft.com/office/officeart/2005/8/layout/architecture"/>
    <dgm:cxn modelId="{07803EED-B6D8-4D8C-8C0D-43E431D19EC6}" type="presParOf" srcId="{29C57FEC-A6B8-401E-BBBA-B68E06B6FAF2}" destId="{82AB4A85-907A-4627-A1D0-5623D6A23117}" srcOrd="2" destOrd="0" presId="urn:microsoft.com/office/officeart/2005/8/layout/architecture"/>
    <dgm:cxn modelId="{0750DBC6-38E0-45F0-BF59-3A5E28F47816}" type="presParOf" srcId="{82AB4A85-907A-4627-A1D0-5623D6A23117}" destId="{0B0A1CBF-961A-4A3E-B049-18052F03917D}" srcOrd="0" destOrd="0" presId="urn:microsoft.com/office/officeart/2005/8/layout/architecture"/>
    <dgm:cxn modelId="{75E5D521-DA37-4CB8-B4E0-4BBC1163AF59}" type="presParOf" srcId="{0B0A1CBF-961A-4A3E-B049-18052F03917D}" destId="{8CD9DBB6-FB6C-414C-8E33-C2EB5C79FEF6}" srcOrd="0" destOrd="0" presId="urn:microsoft.com/office/officeart/2005/8/layout/architecture"/>
    <dgm:cxn modelId="{EA7EB5B2-3ACB-4AD3-94B9-B145C1AA1BD6}" type="presParOf" srcId="{0B0A1CBF-961A-4A3E-B049-18052F03917D}" destId="{6BE9534B-132F-4796-99F0-E96AEFEC02BF}" srcOrd="1" destOrd="0" presId="urn:microsoft.com/office/officeart/2005/8/layout/architecture"/>
    <dgm:cxn modelId="{7773B250-759A-4F6B-B9D5-D8B49D2AD664}" type="presParOf" srcId="{0B0A1CBF-961A-4A3E-B049-18052F03917D}" destId="{F1E85468-ADF9-47AC-A0C3-C2CBDF144C20}" srcOrd="2" destOrd="0" presId="urn:microsoft.com/office/officeart/2005/8/layout/architecture"/>
    <dgm:cxn modelId="{9E53426F-73B5-4EE1-BA7D-8867179707F5}" type="presParOf" srcId="{F1E85468-ADF9-47AC-A0C3-C2CBDF144C20}" destId="{F4D734E8-1B91-43A4-A1F8-895E90194F0C}" srcOrd="0" destOrd="0" presId="urn:microsoft.com/office/officeart/2005/8/layout/architecture"/>
    <dgm:cxn modelId="{997106C9-8D92-490F-A902-27BD83687C75}" type="presParOf" srcId="{F4D734E8-1B91-43A4-A1F8-895E90194F0C}" destId="{4F2CC554-3225-4628-B445-7A92EEF2C3BD}" srcOrd="0" destOrd="0" presId="urn:microsoft.com/office/officeart/2005/8/layout/architecture"/>
    <dgm:cxn modelId="{B250A87E-0E33-4822-A6E4-37E183ADEA43}" type="presParOf" srcId="{F4D734E8-1B91-43A4-A1F8-895E90194F0C}" destId="{F8FCF612-96D2-4432-BF1E-B10970F043BD}" srcOrd="1" destOrd="0" presId="urn:microsoft.com/office/officeart/2005/8/layout/architecture"/>
    <dgm:cxn modelId="{A088E192-B1FD-481F-BD0D-B7EE92ACD280}" type="presParOf" srcId="{F1E85468-ADF9-47AC-A0C3-C2CBDF144C20}" destId="{D71D3DE3-0F3C-4185-B0B0-45F6CACFCA35}" srcOrd="1" destOrd="0" presId="urn:microsoft.com/office/officeart/2005/8/layout/architecture"/>
    <dgm:cxn modelId="{EA17383B-0A03-4A37-A567-69398B9F718B}" type="presParOf" srcId="{F1E85468-ADF9-47AC-A0C3-C2CBDF144C20}" destId="{CBAA868B-31F8-4CC6-AC0E-0F0079FB5D08}" srcOrd="2" destOrd="0" presId="urn:microsoft.com/office/officeart/2005/8/layout/architecture"/>
    <dgm:cxn modelId="{A2D5646A-7A34-4BC6-916D-BF5D795D2E40}" type="presParOf" srcId="{CBAA868B-31F8-4CC6-AC0E-0F0079FB5D08}" destId="{4CB6BE25-C0AD-4491-999D-DF9ED8F046A1}" srcOrd="0" destOrd="0" presId="urn:microsoft.com/office/officeart/2005/8/layout/architecture"/>
    <dgm:cxn modelId="{D3CFE3FA-B918-49AE-B24F-3A1AA1EED612}" type="presParOf" srcId="{CBAA868B-31F8-4CC6-AC0E-0F0079FB5D08}" destId="{4221EBDE-BC56-4919-ADE1-A9C3A71343E8}" srcOrd="1" destOrd="0" presId="urn:microsoft.com/office/officeart/2005/8/layout/architecture"/>
    <dgm:cxn modelId="{910D6B15-F232-464F-8325-9A5276A26BAD}" type="presParOf" srcId="{82AB4A85-907A-4627-A1D0-5623D6A23117}" destId="{5872B0C7-EF7E-45EC-990D-44B30E036A52}" srcOrd="1" destOrd="0" presId="urn:microsoft.com/office/officeart/2005/8/layout/architecture"/>
    <dgm:cxn modelId="{0CF2295F-9B6F-42E2-A01C-FDDBF5D3E03B}" type="presParOf" srcId="{82AB4A85-907A-4627-A1D0-5623D6A23117}" destId="{3946F4E9-222F-4AF5-B7FE-A966584FE5A4}" srcOrd="2" destOrd="0" presId="urn:microsoft.com/office/officeart/2005/8/layout/architecture"/>
    <dgm:cxn modelId="{C9E47E3F-435D-4C7C-A6AD-F9363946288F}" type="presParOf" srcId="{3946F4E9-222F-4AF5-B7FE-A966584FE5A4}" destId="{8E834D84-918C-42AF-8EB1-DB73C2F0EA87}" srcOrd="0" destOrd="0" presId="urn:microsoft.com/office/officeart/2005/8/layout/architecture"/>
    <dgm:cxn modelId="{A8F96B36-CB2A-4703-A4BF-EB4FBA31BB6F}" type="presParOf" srcId="{3946F4E9-222F-4AF5-B7FE-A966584FE5A4}" destId="{DCEDD0BE-D863-48D9-9173-3CCD14219F40}" srcOrd="1" destOrd="0" presId="urn:microsoft.com/office/officeart/2005/8/layout/architecture"/>
    <dgm:cxn modelId="{D24F4D72-1774-4C3C-BACC-C5282AE19D10}" type="presParOf" srcId="{3946F4E9-222F-4AF5-B7FE-A966584FE5A4}" destId="{8FCC9F68-3559-4964-B90D-96970024D675}" srcOrd="2" destOrd="0" presId="urn:microsoft.com/office/officeart/2005/8/layout/architecture"/>
    <dgm:cxn modelId="{6E4E9731-0545-4270-BEA1-55CC5E7C5DE3}" type="presParOf" srcId="{8FCC9F68-3559-4964-B90D-96970024D675}" destId="{D86A9675-3A02-4990-9E47-18A0C94BA582}" srcOrd="0" destOrd="0" presId="urn:microsoft.com/office/officeart/2005/8/layout/architecture"/>
    <dgm:cxn modelId="{D4D9634F-A183-4CB1-8028-74A0BC378CC4}" type="presParOf" srcId="{D86A9675-3A02-4990-9E47-18A0C94BA582}" destId="{ADD5B5CC-DE68-4201-8D9E-3E21960169E6}" srcOrd="0" destOrd="0" presId="urn:microsoft.com/office/officeart/2005/8/layout/architecture"/>
    <dgm:cxn modelId="{BE311CFD-F5EF-4953-B48D-B3EB9D34778E}" type="presParOf" srcId="{D86A9675-3A02-4990-9E47-18A0C94BA582}" destId="{563DCC38-D7BE-402F-A3E0-B9340BAA414C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8CD8D2B-5A41-4E15-B410-E2E437B7E28B}">
      <dsp:nvSpPr>
        <dsp:cNvPr id="0" name=""/>
        <dsp:cNvSpPr/>
      </dsp:nvSpPr>
      <dsp:spPr>
        <a:xfrm>
          <a:off x="172" y="898969"/>
          <a:ext cx="1507323" cy="422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noFill/>
          </a:endParaRPr>
        </a:p>
      </dsp:txBody>
      <dsp:txXfrm>
        <a:off x="172" y="898969"/>
        <a:ext cx="1507323" cy="422126"/>
      </dsp:txXfrm>
    </dsp:sp>
    <dsp:sp modelId="{8CD9DBB6-FB6C-414C-8E33-C2EB5C79FEF6}">
      <dsp:nvSpPr>
        <dsp:cNvPr id="0" name=""/>
        <dsp:cNvSpPr/>
      </dsp:nvSpPr>
      <dsp:spPr>
        <a:xfrm>
          <a:off x="172" y="449881"/>
          <a:ext cx="984630" cy="422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noFill/>
          </a:endParaRPr>
        </a:p>
      </dsp:txBody>
      <dsp:txXfrm>
        <a:off x="172" y="449881"/>
        <a:ext cx="984630" cy="422126"/>
      </dsp:txXfrm>
    </dsp:sp>
    <dsp:sp modelId="{4F2CC554-3225-4628-B445-7A92EEF2C3BD}">
      <dsp:nvSpPr>
        <dsp:cNvPr id="0" name=""/>
        <dsp:cNvSpPr/>
      </dsp:nvSpPr>
      <dsp:spPr>
        <a:xfrm>
          <a:off x="172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noFill/>
          </a:endParaRPr>
        </a:p>
      </dsp:txBody>
      <dsp:txXfrm>
        <a:off x="172" y="793"/>
        <a:ext cx="482189" cy="422126"/>
      </dsp:txXfrm>
    </dsp:sp>
    <dsp:sp modelId="{4CB6BE25-C0AD-4491-999D-DF9ED8F046A1}">
      <dsp:nvSpPr>
        <dsp:cNvPr id="0" name=""/>
        <dsp:cNvSpPr/>
      </dsp:nvSpPr>
      <dsp:spPr>
        <a:xfrm>
          <a:off x="502613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noFill/>
          </a:endParaRPr>
        </a:p>
      </dsp:txBody>
      <dsp:txXfrm>
        <a:off x="502613" y="793"/>
        <a:ext cx="482189" cy="422126"/>
      </dsp:txXfrm>
    </dsp:sp>
    <dsp:sp modelId="{8E834D84-918C-42AF-8EB1-DB73C2F0EA87}">
      <dsp:nvSpPr>
        <dsp:cNvPr id="0" name=""/>
        <dsp:cNvSpPr/>
      </dsp:nvSpPr>
      <dsp:spPr>
        <a:xfrm>
          <a:off x="1025306" y="449881"/>
          <a:ext cx="482189" cy="422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noFill/>
          </a:endParaRPr>
        </a:p>
      </dsp:txBody>
      <dsp:txXfrm>
        <a:off x="1025306" y="449881"/>
        <a:ext cx="482189" cy="422126"/>
      </dsp:txXfrm>
    </dsp:sp>
    <dsp:sp modelId="{ADD5B5CC-DE68-4201-8D9E-3E21960169E6}">
      <dsp:nvSpPr>
        <dsp:cNvPr id="0" name=""/>
        <dsp:cNvSpPr/>
      </dsp:nvSpPr>
      <dsp:spPr>
        <a:xfrm>
          <a:off x="1025306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noFill/>
          </a:endParaRPr>
        </a:p>
      </dsp:txBody>
      <dsp:txXfrm>
        <a:off x="1025306" y="793"/>
        <a:ext cx="482189" cy="422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6480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6585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303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214"/>
            <a:ext cx="105156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4214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76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356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814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6314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419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411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7858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968"/>
            <a:ext cx="105156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011936"/>
            <a:ext cx="105156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2" y="6158602"/>
            <a:ext cx="870204" cy="6735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8605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4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44.jpeg"/><Relationship Id="rId10" Type="http://schemas.openxmlformats.org/officeDocument/2006/relationships/image" Target="../media/image24.png"/><Relationship Id="rId4" Type="http://schemas.openxmlformats.org/officeDocument/2006/relationships/image" Target="../media/image43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7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docker.io/2013/07/docker-desktop-your-desktop-over-ssh-running-inside-of-a-docker-container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howareyou.com/post/62157486858/continuous-delivery-with-docker-and-jenkins-part-i" TargetMode="External"/><Relationship Id="rId2" Type="http://schemas.openxmlformats.org/officeDocument/2006/relationships/hyperlink" Target="https://speakerdeck.com/teddziuba/docker-at-eba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shift.com/blogs/technical-thoughts-on-openshift-and-docke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ker.io/the-whole-story/" TargetMode="External"/><Relationship Id="rId2" Type="http://schemas.openxmlformats.org/officeDocument/2006/relationships/hyperlink" Target="http://www.docker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9810" y="39417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Docker, Containers, and the Future of Application Delivery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65" y="74836"/>
            <a:ext cx="6538490" cy="5060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37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85160928"/>
              </p:ext>
            </p:extLst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Also an </a:t>
            </a:r>
            <a:r>
              <a:rPr lang="en-US" dirty="0" err="1" smtClean="0"/>
              <a:t>NxN</a:t>
            </a:r>
            <a:r>
              <a:rPr lang="en-US" dirty="0" smtClean="0"/>
              <a:t> Matrix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772213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1706391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solution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 and Containers Matter?</a:t>
            </a:r>
          </a:p>
          <a:p>
            <a:r>
              <a:rPr lang="en-US" dirty="0" smtClean="0"/>
              <a:t>How They Work?</a:t>
            </a:r>
          </a:p>
          <a:p>
            <a:r>
              <a:rPr lang="en-US" dirty="0" smtClean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249" y="1768475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694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4" y="1240729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54" y="1242151"/>
            <a:ext cx="1086049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522" y="1112922"/>
            <a:ext cx="1064026" cy="118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71" y="110037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49" y="1098782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987" y="5642149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89" y="5543523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34" y="5185990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7" y="5841975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15" y="5582002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35" y="5615021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97" y="5642149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5634" y="1104690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Goods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methods for transporting/storing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10428010" y="1708754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I worry about how goods interact (e.g. coffee beans next to spices)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5400000">
            <a:off x="10322092" y="461654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transport quickly and smoothly</a:t>
            </a:r>
          </a:p>
          <a:p>
            <a:pPr algn="ctr"/>
            <a:r>
              <a:rPr lang="en-US" dirty="0" smtClean="0"/>
              <a:t>(e.g. from boat to train to truck)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Solution: Shipping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6671416" y="2512557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3612175" y="2561074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23245" y="3713888"/>
            <a:ext cx="3400803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…in between, can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be loaded and unloaded, stacked, transported efficiently over long distances, and transferred from one mode of transport to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another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9151" y="2367640"/>
            <a:ext cx="306705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 standard container that is loaded with virtually any goods, and stays sealed until it reaches final delivery.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6367004" y="503950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3797638" y="508929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770037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25556431"/>
              </p:ext>
            </p:extLst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pic>
        <p:nvPicPr>
          <p:cNvPr id="17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369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eliminated the NXN problem…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33702" y="1143464"/>
            <a:ext cx="941071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2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841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13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785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57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729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9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203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312644" y="4445866"/>
            <a:ext cx="7707525" cy="489275"/>
            <a:chOff x="2312644" y="4445866"/>
            <a:chExt cx="7707525" cy="489275"/>
          </a:xfrm>
        </p:grpSpPr>
        <p:pic>
          <p:nvPicPr>
            <p:cNvPr id="2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2307386" y="3715390"/>
            <a:ext cx="7707525" cy="489275"/>
            <a:chOff x="2312644" y="4445866"/>
            <a:chExt cx="7707525" cy="489275"/>
          </a:xfrm>
        </p:grpSpPr>
        <p:pic>
          <p:nvPicPr>
            <p:cNvPr id="37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2129" y="3016448"/>
            <a:ext cx="7707525" cy="489275"/>
            <a:chOff x="2312644" y="4445866"/>
            <a:chExt cx="7707525" cy="489275"/>
          </a:xfrm>
        </p:grpSpPr>
        <p:pic>
          <p:nvPicPr>
            <p:cNvPr id="45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2286364" y="2259701"/>
            <a:ext cx="7707525" cy="489275"/>
            <a:chOff x="2312644" y="4445866"/>
            <a:chExt cx="7707525" cy="489275"/>
          </a:xfrm>
        </p:grpSpPr>
        <p:pic>
          <p:nvPicPr>
            <p:cNvPr id="5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65"/>
          <p:cNvGrpSpPr/>
          <p:nvPr/>
        </p:nvGrpSpPr>
        <p:grpSpPr>
          <a:xfrm>
            <a:off x="2328405" y="1544992"/>
            <a:ext cx="7707525" cy="489275"/>
            <a:chOff x="2312644" y="4445866"/>
            <a:chExt cx="7707525" cy="489275"/>
          </a:xfrm>
        </p:grpSpPr>
        <p:pic>
          <p:nvPicPr>
            <p:cNvPr id="67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198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1011945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and spawned the Shipping Container Ecosystem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9884" y="1295260"/>
            <a:ext cx="5423916" cy="3122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t="2722"/>
          <a:stretch/>
        </p:blipFill>
        <p:spPr>
          <a:xfrm>
            <a:off x="318441" y="1399889"/>
            <a:ext cx="3897705" cy="31255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425696" y="2450592"/>
            <a:ext cx="1085088" cy="51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67293" y="5010911"/>
            <a:ext cx="7469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90% of all cargo now shipped in a standard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of magnitude reduction in cost and time to load and unload 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Massive reduction in losses due to theft or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Huge reduction in freight cost as percent of final goods </a:t>
            </a:r>
            <a:r>
              <a:rPr lang="en-US" dirty="0">
                <a:sym typeface="Wingdings" panose="05000000000000000000" pitchFamily="2" charset="2"/>
              </a:rPr>
              <a:t>(from &gt;25% to &lt;3%)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massive globalizations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5000 </a:t>
            </a:r>
            <a:r>
              <a:rPr lang="en-US" dirty="0"/>
              <a:t>ships deliver 200M containers per </a:t>
            </a:r>
            <a:r>
              <a:rPr lang="en-US" dirty="0" smtClean="0"/>
              <a:t>year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940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shipping container system for code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Stacks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hardware environments</a:t>
            </a:r>
            <a:endParaRPr lang="en-US" dirty="0"/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services and apps interact appropriately?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migrate smoothly and quickly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907036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Or…put more simply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Stacks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hardware environments</a:t>
            </a:r>
            <a:endParaRPr lang="en-US" dirty="0"/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services and apps interact appropriately?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migrate smoothly and quickly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Operator: Configure Once, Run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nything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Developer: Build Once, Run Anywhere (Finally)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73680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5" name="Group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/>
                <a:gridCol w="865718"/>
                <a:gridCol w="865718"/>
                <a:gridCol w="865718"/>
                <a:gridCol w="865718"/>
                <a:gridCol w="865718"/>
                <a:gridCol w="865718"/>
                <a:gridCol w="865718"/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" name="Freeform 9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" name="Freeform 10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3" name="Freeform 12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3" name="Freeform 22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4" name="Freeform 23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7" name="Freeform 26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8" name="Freeform 27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9" name="Freeform 28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30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5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solves the NXN problem </a:t>
            </a:r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3565114" y="1441841"/>
            <a:ext cx="5986536" cy="390782"/>
            <a:chOff x="2312644" y="4445866"/>
            <a:chExt cx="7707525" cy="489275"/>
          </a:xfrm>
        </p:grpSpPr>
        <p:pic>
          <p:nvPicPr>
            <p:cNvPr id="122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751" y="1409747"/>
            <a:ext cx="6010275" cy="409575"/>
          </a:xfrm>
          <a:prstGeom prst="rect">
            <a:avLst/>
          </a:prstGeom>
          <a:noFill/>
        </p:spPr>
      </p:pic>
      <p:pic>
        <p:nvPicPr>
          <p:cNvPr id="86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6025" y="2067114"/>
            <a:ext cx="6010275" cy="409575"/>
          </a:xfrm>
          <a:prstGeom prst="rect">
            <a:avLst/>
          </a:prstGeom>
          <a:noFill/>
        </p:spPr>
      </p:pic>
      <p:pic>
        <p:nvPicPr>
          <p:cNvPr id="2053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322" y="2705574"/>
            <a:ext cx="6010275" cy="409575"/>
          </a:xfrm>
          <a:prstGeom prst="rect">
            <a:avLst/>
          </a:prstGeom>
          <a:noFill/>
        </p:spPr>
      </p:pic>
      <p:pic>
        <p:nvPicPr>
          <p:cNvPr id="88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5597" y="3349293"/>
            <a:ext cx="6010275" cy="409575"/>
          </a:xfrm>
          <a:prstGeom prst="rect">
            <a:avLst/>
          </a:prstGeom>
          <a:noFill/>
        </p:spPr>
      </p:pic>
      <p:pic>
        <p:nvPicPr>
          <p:cNvPr id="129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7872" y="4006660"/>
            <a:ext cx="6010275" cy="409575"/>
          </a:xfrm>
          <a:prstGeom prst="rect">
            <a:avLst/>
          </a:prstGeom>
          <a:noFill/>
        </p:spPr>
      </p:pic>
      <p:pic>
        <p:nvPicPr>
          <p:cNvPr id="130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0621" y="4636730"/>
            <a:ext cx="6010275" cy="409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553696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2211216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</a:p>
          <a:p>
            <a:r>
              <a:rPr lang="en-US" dirty="0" smtClean="0"/>
              <a:t>The solution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Why </a:t>
            </a: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and Containers Matter?</a:t>
            </a:r>
          </a:p>
          <a:p>
            <a:r>
              <a:rPr lang="en-US" dirty="0" smtClean="0"/>
              <a:t>How They Work?</a:t>
            </a:r>
          </a:p>
          <a:p>
            <a:r>
              <a:rPr lang="en-US" dirty="0" smtClean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249" y="2273300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694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containers matter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049061326"/>
              </p:ext>
            </p:extLst>
          </p:nvPr>
        </p:nvGraphicFramePr>
        <p:xfrm>
          <a:off x="431799" y="1000760"/>
          <a:ext cx="11245851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6494"/>
                <a:gridCol w="4012441"/>
                <a:gridCol w="426691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Physical Containers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Content Agnostic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same container can hold almost any type of cargo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</a:t>
                      </a:r>
                      <a:r>
                        <a:rPr lang="en-US" baseline="0" dirty="0" smtClean="0"/>
                        <a:t> encapsulate any payload and its dependencies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Agnostic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Standard shape and interface allow same container to move from ship to train to semi-truck to warehouse to crane without being modified or opened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Using operating system primitives can run consistently on virtually</a:t>
                      </a:r>
                      <a:r>
                        <a:rPr lang="en-US" baseline="0" dirty="0" smtClean="0"/>
                        <a:t> any hardware—VMs, bare metal, </a:t>
                      </a:r>
                      <a:r>
                        <a:rPr lang="en-US" baseline="0" dirty="0" err="1" smtClean="0"/>
                        <a:t>openstack</a:t>
                      </a:r>
                      <a:r>
                        <a:rPr lang="en-US" baseline="0" dirty="0" smtClean="0"/>
                        <a:t>, public IAAS, etc.—without modification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Content Isolation and Interaction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worry about anvils crushing bananas. Containers can be stacked and</a:t>
                      </a:r>
                      <a:r>
                        <a:rPr lang="en-US" baseline="0" dirty="0" smtClean="0"/>
                        <a:t> shipped together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Resource, network,</a:t>
                      </a:r>
                      <a:r>
                        <a:rPr lang="en-US" baseline="0" dirty="0" smtClean="0"/>
                        <a:t> and content isolation. Avoids dependency hell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interfaces make it easy to automate loading,</a:t>
                      </a:r>
                      <a:r>
                        <a:rPr lang="en-US" baseline="0" dirty="0" smtClean="0"/>
                        <a:t> unloading, moving,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operations to run, start, stop, commit, search, etc. Perfect for </a:t>
                      </a:r>
                      <a:r>
                        <a:rPr lang="en-US" dirty="0" err="1" smtClean="0"/>
                        <a:t>devops</a:t>
                      </a:r>
                      <a:r>
                        <a:rPr lang="en-US" dirty="0" smtClean="0"/>
                        <a:t>:</a:t>
                      </a:r>
                      <a:r>
                        <a:rPr lang="en-US" baseline="0" dirty="0" smtClean="0"/>
                        <a:t> CI, </a:t>
                      </a:r>
                      <a:r>
                        <a:rPr lang="en-US" baseline="0" dirty="0" err="1" smtClean="0"/>
                        <a:t>autoscaling</a:t>
                      </a:r>
                      <a:r>
                        <a:rPr lang="en-US" baseline="0" dirty="0" smtClean="0"/>
                        <a:t>, clouds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Highly 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opening or modification, quick to move between endpoints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Lightweight,</a:t>
                      </a:r>
                      <a:r>
                        <a:rPr lang="en-US" baseline="0" dirty="0" smtClean="0"/>
                        <a:t> virtually no </a:t>
                      </a:r>
                      <a:r>
                        <a:rPr lang="en-US" baseline="0" dirty="0" err="1" smtClean="0"/>
                        <a:t>perf</a:t>
                      </a:r>
                      <a:r>
                        <a:rPr lang="en-US" baseline="0" dirty="0" smtClean="0"/>
                        <a:t> or start-up penalty, quick to move and manipulate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Separation of duties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Shipper worries about inside</a:t>
                      </a:r>
                      <a:r>
                        <a:rPr lang="en-US" baseline="0" dirty="0" smtClean="0"/>
                        <a:t> of box, carrier worries about outside of 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Developer worries about code. Ops worries about infrastructure.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4947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1182516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challenge</a:t>
            </a:r>
          </a:p>
          <a:p>
            <a:r>
              <a:rPr lang="en-US" dirty="0" smtClean="0"/>
              <a:t>The solution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 and Containers Matter?</a:t>
            </a:r>
          </a:p>
          <a:p>
            <a:r>
              <a:rPr lang="en-US" dirty="0" smtClean="0"/>
              <a:t>How They Work?</a:t>
            </a:r>
          </a:p>
          <a:p>
            <a:r>
              <a:rPr lang="en-US" dirty="0" smtClean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249" y="1244600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694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it works—separation of concerns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0920" y="1829117"/>
            <a:ext cx="5943600" cy="42767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" y="1440688"/>
            <a:ext cx="3317240" cy="213563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1400" dirty="0" smtClean="0"/>
              <a:t>Dan the Developer</a:t>
            </a:r>
          </a:p>
          <a:p>
            <a:pPr lvl="1"/>
            <a:r>
              <a:rPr lang="en-US" sz="1200" dirty="0" smtClean="0"/>
              <a:t>Worries about what’s “inside” the container</a:t>
            </a:r>
          </a:p>
          <a:p>
            <a:pPr lvl="2"/>
            <a:r>
              <a:rPr lang="en-US" sz="1100" dirty="0" smtClean="0"/>
              <a:t>His code</a:t>
            </a:r>
          </a:p>
          <a:p>
            <a:pPr lvl="2"/>
            <a:r>
              <a:rPr lang="en-US" sz="1100" dirty="0" smtClean="0"/>
              <a:t>His Libraries</a:t>
            </a:r>
          </a:p>
          <a:p>
            <a:pPr lvl="2"/>
            <a:r>
              <a:rPr lang="en-US" sz="1100" dirty="0" smtClean="0"/>
              <a:t>His Package Manager</a:t>
            </a:r>
          </a:p>
          <a:p>
            <a:pPr lvl="2"/>
            <a:r>
              <a:rPr lang="en-US" sz="1100" dirty="0" smtClean="0"/>
              <a:t>His Apps</a:t>
            </a:r>
          </a:p>
          <a:p>
            <a:pPr lvl="2"/>
            <a:r>
              <a:rPr lang="en-US" sz="1100" dirty="0" smtClean="0"/>
              <a:t>His Data</a:t>
            </a:r>
          </a:p>
          <a:p>
            <a:pPr lvl="1"/>
            <a:r>
              <a:rPr lang="en-US" sz="1200" dirty="0" smtClean="0"/>
              <a:t>All Linux servers look the same</a:t>
            </a:r>
            <a:endParaRPr lang="en-US" sz="12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50920" y="2661920"/>
            <a:ext cx="1021080" cy="109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8483600" y="1552449"/>
            <a:ext cx="3317240" cy="1840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Oscar the Ops Guy</a:t>
            </a:r>
          </a:p>
          <a:p>
            <a:pPr lvl="1"/>
            <a:r>
              <a:rPr lang="en-US" dirty="0" smtClean="0"/>
              <a:t>Worries about what’s “outside” the container</a:t>
            </a:r>
          </a:p>
          <a:p>
            <a:pPr lvl="2"/>
            <a:r>
              <a:rPr lang="en-US" dirty="0" smtClean="0"/>
              <a:t>Logging</a:t>
            </a:r>
          </a:p>
          <a:p>
            <a:pPr lvl="2"/>
            <a:r>
              <a:rPr lang="en-US" dirty="0" smtClean="0"/>
              <a:t>Remote access</a:t>
            </a:r>
          </a:p>
          <a:p>
            <a:pPr lvl="2"/>
            <a:r>
              <a:rPr lang="en-US" dirty="0" smtClean="0"/>
              <a:t>Monitoring</a:t>
            </a:r>
          </a:p>
          <a:p>
            <a:pPr lvl="2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lvl="1"/>
            <a:r>
              <a:rPr lang="en-US" dirty="0" smtClean="0"/>
              <a:t>All containers start, stop, copy, attach, migrate, etc. the same way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53960" y="2324708"/>
            <a:ext cx="858520" cy="29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2035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Developers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2559"/>
            <a:ext cx="11103591" cy="4908995"/>
          </a:xfrm>
        </p:spPr>
        <p:txBody>
          <a:bodyPr>
            <a:normAutofit/>
          </a:bodyPr>
          <a:lstStyle/>
          <a:p>
            <a:pPr marL="341313" indent="-341313">
              <a:tabLst>
                <a:tab pos="627063" algn="l"/>
              </a:tabLst>
            </a:pPr>
            <a:r>
              <a:rPr lang="en-US" dirty="0" smtClean="0"/>
              <a:t>Build once…run anywhere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A </a:t>
            </a:r>
            <a:r>
              <a:rPr lang="en-US" sz="2000" dirty="0"/>
              <a:t>clean, </a:t>
            </a:r>
            <a:r>
              <a:rPr lang="en-US" sz="2000" dirty="0" smtClean="0"/>
              <a:t>safe and </a:t>
            </a:r>
            <a:r>
              <a:rPr lang="en-US" sz="2000" dirty="0"/>
              <a:t>portable runtime environment for your </a:t>
            </a:r>
            <a:r>
              <a:rPr lang="en-US" sz="2000" dirty="0" smtClean="0"/>
              <a:t>app.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No worries about missing dependencies, packages and other pain points during subsequent deployments.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Take </a:t>
            </a:r>
            <a:r>
              <a:rPr lang="en-US" sz="2000" dirty="0"/>
              <a:t>a snapshot of a running container and restore it again when required. 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R</a:t>
            </a:r>
            <a:r>
              <a:rPr lang="en-US" sz="2000" dirty="0" smtClean="0"/>
              <a:t>un each </a:t>
            </a:r>
            <a:r>
              <a:rPr lang="en-US" sz="2000" dirty="0"/>
              <a:t>app </a:t>
            </a:r>
            <a:r>
              <a:rPr lang="en-US" sz="2000" dirty="0" smtClean="0"/>
              <a:t>in </a:t>
            </a:r>
            <a:r>
              <a:rPr lang="en-US" sz="2000" dirty="0"/>
              <a:t>its own isolated </a:t>
            </a:r>
            <a:r>
              <a:rPr lang="en-US" sz="2000" dirty="0" smtClean="0"/>
              <a:t>container,  </a:t>
            </a:r>
            <a:r>
              <a:rPr lang="en-US" sz="2000" dirty="0"/>
              <a:t>so you can </a:t>
            </a:r>
            <a:r>
              <a:rPr lang="en-US" sz="2000" dirty="0" smtClean="0"/>
              <a:t>run </a:t>
            </a:r>
            <a:r>
              <a:rPr lang="en-US" sz="2000" dirty="0"/>
              <a:t>various versions of libraries and other dependencies for each app without </a:t>
            </a:r>
            <a:r>
              <a:rPr lang="en-US" sz="2000" dirty="0" smtClean="0"/>
              <a:t>worrying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A</a:t>
            </a:r>
            <a:r>
              <a:rPr lang="en-US" sz="2000" dirty="0" smtClean="0"/>
              <a:t>utomate testing, integration, packaging…you can script anything</a:t>
            </a: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Reduce/eliminate </a:t>
            </a:r>
            <a:r>
              <a:rPr lang="en-US" sz="2000" dirty="0"/>
              <a:t>concerns about compatibility on different platforms, </a:t>
            </a:r>
            <a:r>
              <a:rPr lang="en-US" sz="2000" dirty="0" smtClean="0"/>
              <a:t>datacenter (Gatineau, Borden, etc..)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254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Ops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2559"/>
            <a:ext cx="11103591" cy="4908995"/>
          </a:xfrm>
        </p:spPr>
        <p:txBody>
          <a:bodyPr>
            <a:normAutofit/>
          </a:bodyPr>
          <a:lstStyle/>
          <a:p>
            <a:r>
              <a:rPr lang="en-US" dirty="0" smtClean="0"/>
              <a:t>Configure once…run anything</a:t>
            </a:r>
          </a:p>
          <a:p>
            <a:pPr lvl="1"/>
            <a:r>
              <a:rPr lang="en-US" sz="2000" dirty="0" smtClean="0"/>
              <a:t>Make </a:t>
            </a:r>
            <a:r>
              <a:rPr lang="en-US" sz="2000" dirty="0"/>
              <a:t>the entire lifecycle more efficient, consistent, and </a:t>
            </a:r>
            <a:r>
              <a:rPr lang="en-US" sz="2000" dirty="0" smtClean="0"/>
              <a:t>repeatable</a:t>
            </a:r>
          </a:p>
          <a:p>
            <a:pPr lvl="1"/>
            <a:r>
              <a:rPr lang="en-US" sz="2000" dirty="0" smtClean="0"/>
              <a:t>Increase </a:t>
            </a:r>
            <a:r>
              <a:rPr lang="en-US" sz="2000" dirty="0"/>
              <a:t>the quality of code produced by developers. </a:t>
            </a:r>
          </a:p>
          <a:p>
            <a:pPr lvl="1"/>
            <a:r>
              <a:rPr lang="en-US" sz="2000" dirty="0" smtClean="0"/>
              <a:t>Eliminate </a:t>
            </a:r>
            <a:r>
              <a:rPr lang="en-US" sz="2000" dirty="0"/>
              <a:t>inconsistencies between development, </a:t>
            </a:r>
            <a:r>
              <a:rPr lang="en-US" sz="2000" dirty="0" smtClean="0"/>
              <a:t>Test, QA, pre-prod and  production environments</a:t>
            </a:r>
            <a:endParaRPr lang="en-US" sz="2000" dirty="0"/>
          </a:p>
          <a:p>
            <a:pPr lvl="1"/>
            <a:r>
              <a:rPr lang="en-US" sz="2000" dirty="0" smtClean="0"/>
              <a:t>Support </a:t>
            </a:r>
            <a:r>
              <a:rPr lang="en-US" sz="2000" dirty="0"/>
              <a:t>segregation of duties</a:t>
            </a:r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ignificantly </a:t>
            </a:r>
            <a:r>
              <a:rPr lang="en-US" sz="2000" dirty="0"/>
              <a:t>improves the speed and reliability of continuous deployment and continuous integration systems</a:t>
            </a:r>
          </a:p>
          <a:p>
            <a:pPr lvl="1"/>
            <a:r>
              <a:rPr lang="en-US" sz="2000" dirty="0"/>
              <a:t>Because the containers are so lightweight, </a:t>
            </a:r>
            <a:r>
              <a:rPr lang="en-US" sz="2000" dirty="0" smtClean="0"/>
              <a:t>address </a:t>
            </a:r>
            <a:r>
              <a:rPr lang="en-US" sz="2000" dirty="0"/>
              <a:t>significant performance, costs, deployment, and </a:t>
            </a:r>
            <a:r>
              <a:rPr lang="en-US" sz="2000" dirty="0" smtClean="0"/>
              <a:t>portability </a:t>
            </a:r>
            <a:r>
              <a:rPr lang="en-US" sz="2000" dirty="0"/>
              <a:t>issues normally associated with VMs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822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3332" y="2716041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</a:p>
          <a:p>
            <a:r>
              <a:rPr lang="en-US" dirty="0" smtClean="0"/>
              <a:t>The solution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 and Containers Matter?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 They Work</a:t>
            </a:r>
          </a:p>
          <a:p>
            <a:r>
              <a:rPr lang="en-US" dirty="0" smtClean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249" y="2778125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374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346" y="126187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Containers vs. VMs </a:t>
            </a:r>
            <a:endParaRPr lang="en-US" dirty="0"/>
          </a:p>
        </p:txBody>
      </p:sp>
      <p:sp>
        <p:nvSpPr>
          <p:cNvPr id="25" name="Flowchart: Process 24"/>
          <p:cNvSpPr/>
          <p:nvPr/>
        </p:nvSpPr>
        <p:spPr>
          <a:xfrm>
            <a:off x="1718346" y="4602269"/>
            <a:ext cx="3129640" cy="418650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Hypervisor (Type 2)</a:t>
            </a:r>
            <a:endParaRPr lang="en-US" dirty="0"/>
          </a:p>
        </p:txBody>
      </p:sp>
      <p:sp>
        <p:nvSpPr>
          <p:cNvPr id="26" name="Flowchart: Process 25"/>
          <p:cNvSpPr/>
          <p:nvPr/>
        </p:nvSpPr>
        <p:spPr>
          <a:xfrm>
            <a:off x="1718346" y="50243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53" name="Flowchart: Process 52"/>
          <p:cNvSpPr/>
          <p:nvPr/>
        </p:nvSpPr>
        <p:spPr>
          <a:xfrm>
            <a:off x="1718346" y="5460563"/>
            <a:ext cx="3124948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718346" y="2725777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718346" y="209896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18346" y="1261872"/>
            <a:ext cx="760887" cy="3336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26263" y="1260139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933034" y="2710888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927776" y="2084075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926263" y="1246983"/>
            <a:ext cx="760887" cy="2298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81250" y="124434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B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84276" y="2731033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089178" y="2104220"/>
            <a:ext cx="754116" cy="6523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228555" y="34289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A’</a:t>
            </a:r>
          </a:p>
        </p:txBody>
      </p:sp>
      <p:sp>
        <p:nvSpPr>
          <p:cNvPr id="65" name="Flowchart: Process 64"/>
          <p:cNvSpPr/>
          <p:nvPr/>
        </p:nvSpPr>
        <p:spPr>
          <a:xfrm>
            <a:off x="6787932" y="4627669"/>
            <a:ext cx="3129640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66" name="Flowchart: Process 65"/>
          <p:cNvSpPr/>
          <p:nvPr/>
        </p:nvSpPr>
        <p:spPr>
          <a:xfrm>
            <a:off x="6787932" y="50497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67" name="Flowchart: Process 66"/>
          <p:cNvSpPr/>
          <p:nvPr/>
        </p:nvSpPr>
        <p:spPr>
          <a:xfrm>
            <a:off x="6787932" y="54859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787931" y="4413073"/>
            <a:ext cx="822543" cy="2256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200" dirty="0" smtClean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809455" y="34289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58100" y="4413074"/>
            <a:ext cx="2259471" cy="2160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200" dirty="0" smtClean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7673055" y="34289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137875" y="34258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602695" y="34289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67515" y="34258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532335" y="34258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327559" y="1260139"/>
            <a:ext cx="326028" cy="3324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19" y="271088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VM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>
            <a:off x="6420259" y="3428999"/>
            <a:ext cx="320968" cy="11969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18375" y="384280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39525" y="1628775"/>
            <a:ext cx="4118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Containers are isolated,</a:t>
            </a:r>
          </a:p>
          <a:p>
            <a:r>
              <a:rPr lang="en-US" sz="2800" dirty="0"/>
              <a:t>b</a:t>
            </a:r>
            <a:r>
              <a:rPr lang="en-US" sz="2800" dirty="0" smtClean="0"/>
              <a:t>ut share OS and, where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ppropriate, bins/libraries</a:t>
            </a:r>
            <a:endParaRPr lang="en-US" sz="2800" dirty="0"/>
          </a:p>
        </p:txBody>
      </p:sp>
      <p:sp>
        <p:nvSpPr>
          <p:cNvPr id="34" name="Rectangle 33"/>
          <p:cNvSpPr/>
          <p:nvPr/>
        </p:nvSpPr>
        <p:spPr>
          <a:xfrm>
            <a:off x="2943642" y="2744065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083594" y="2737969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94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99257" y="4333748"/>
            <a:ext cx="2790801" cy="1755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basics of the </a:t>
            </a:r>
            <a:r>
              <a:rPr lang="en-US" dirty="0" err="1" smtClean="0"/>
              <a:t>Docker</a:t>
            </a:r>
            <a:r>
              <a:rPr lang="en-US" dirty="0" smtClean="0"/>
              <a:t> system?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46175" y="3650726"/>
            <a:ext cx="1216865" cy="26361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Source Code Repository</a:t>
            </a:r>
            <a:endParaRPr lang="en-US" dirty="0"/>
          </a:p>
        </p:txBody>
      </p:sp>
      <p:sp>
        <p:nvSpPr>
          <p:cNvPr id="6" name="Flowchart: Document 5"/>
          <p:cNvSpPr/>
          <p:nvPr/>
        </p:nvSpPr>
        <p:spPr>
          <a:xfrm>
            <a:off x="356453" y="4105449"/>
            <a:ext cx="963493" cy="1034109"/>
          </a:xfrm>
          <a:prstGeom prst="flowChartDocumen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err="1" smtClean="0"/>
              <a:t>Docker</a:t>
            </a:r>
            <a:r>
              <a:rPr lang="en-US" sz="1400" u="sng" dirty="0" err="1" smtClean="0"/>
              <a:t>file</a:t>
            </a:r>
            <a:endParaRPr lang="en-US" sz="1400" u="sng" dirty="0" smtClean="0"/>
          </a:p>
          <a:p>
            <a:pPr algn="ctr"/>
            <a:r>
              <a:rPr lang="en-US" sz="1400" b="1" dirty="0" smtClean="0"/>
              <a:t>For </a:t>
            </a:r>
          </a:p>
          <a:p>
            <a:pPr algn="ctr"/>
            <a:r>
              <a:rPr lang="en-US" sz="1400" b="1" dirty="0"/>
              <a:t>A</a:t>
            </a:r>
            <a:endParaRPr lang="en-US" sz="1400" b="1" dirty="0" smtClean="0"/>
          </a:p>
        </p:txBody>
      </p:sp>
      <p:sp>
        <p:nvSpPr>
          <p:cNvPr id="7" name="Flowchart: Process 6"/>
          <p:cNvSpPr/>
          <p:nvPr/>
        </p:nvSpPr>
        <p:spPr>
          <a:xfrm>
            <a:off x="3331074" y="5452558"/>
            <a:ext cx="1939047" cy="560359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Docker</a:t>
            </a:r>
            <a:r>
              <a:rPr lang="en-US" dirty="0" smtClean="0"/>
              <a:t> Engine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SSC’s</a:t>
            </a:r>
          </a:p>
          <a:p>
            <a:pPr algn="ctr"/>
            <a:r>
              <a:rPr lang="en-US" dirty="0" err="1" smtClean="0"/>
              <a:t>Docker</a:t>
            </a:r>
            <a:endParaRPr lang="en-US" dirty="0" smtClean="0"/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 Registry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190058" y="3438144"/>
            <a:ext cx="0" cy="2014414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60150" y="38075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Build</a:t>
            </a:r>
            <a:endParaRPr lang="en-US" i="1" dirty="0"/>
          </a:p>
        </p:txBody>
      </p:sp>
      <p:sp>
        <p:nvSpPr>
          <p:cNvPr id="25" name="Flowchart: Process 24"/>
          <p:cNvSpPr/>
          <p:nvPr/>
        </p:nvSpPr>
        <p:spPr>
          <a:xfrm>
            <a:off x="8431085" y="5763054"/>
            <a:ext cx="315513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Docker</a:t>
            </a:r>
            <a:r>
              <a:rPr lang="en-US" dirty="0" smtClean="0"/>
              <a:t> Engine</a:t>
            </a:r>
            <a:endParaRPr lang="en-US" dirty="0"/>
          </a:p>
        </p:txBody>
      </p:sp>
      <p:sp>
        <p:nvSpPr>
          <p:cNvPr id="26" name="Flowchart: Process 25"/>
          <p:cNvSpPr/>
          <p:nvPr/>
        </p:nvSpPr>
        <p:spPr>
          <a:xfrm>
            <a:off x="8437123" y="6185168"/>
            <a:ext cx="3155134" cy="418650"/>
          </a:xfrm>
          <a:prstGeom prst="flowChartProcess">
            <a:avLst/>
          </a:prstGeom>
          <a:solidFill>
            <a:srgbClr val="F40C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2 OS 2 (Linux)</a:t>
            </a:r>
            <a:endParaRPr lang="en-US" dirty="0"/>
          </a:p>
        </p:txBody>
      </p:sp>
      <p:sp>
        <p:nvSpPr>
          <p:cNvPr id="27" name="Cube 26"/>
          <p:cNvSpPr/>
          <p:nvPr/>
        </p:nvSpPr>
        <p:spPr>
          <a:xfrm>
            <a:off x="8437123" y="4409850"/>
            <a:ext cx="518971" cy="1397993"/>
          </a:xfrm>
          <a:prstGeom prst="cube">
            <a:avLst>
              <a:gd name="adj" fmla="val 27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A</a:t>
            </a:r>
            <a:endParaRPr lang="en-US" dirty="0"/>
          </a:p>
        </p:txBody>
      </p:sp>
      <p:sp>
        <p:nvSpPr>
          <p:cNvPr id="28" name="Cube 27"/>
          <p:cNvSpPr/>
          <p:nvPr/>
        </p:nvSpPr>
        <p:spPr>
          <a:xfrm>
            <a:off x="9077203" y="4442446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B</a:t>
            </a:r>
            <a:endParaRPr lang="en-US" dirty="0"/>
          </a:p>
        </p:txBody>
      </p:sp>
      <p:sp>
        <p:nvSpPr>
          <p:cNvPr id="29" name="Cube 28"/>
          <p:cNvSpPr/>
          <p:nvPr/>
        </p:nvSpPr>
        <p:spPr>
          <a:xfrm>
            <a:off x="9692899" y="4424158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C</a:t>
            </a:r>
            <a:endParaRPr lang="en-US" dirty="0"/>
          </a:p>
        </p:txBody>
      </p:sp>
      <p:sp>
        <p:nvSpPr>
          <p:cNvPr id="32" name="Cube 31"/>
          <p:cNvSpPr/>
          <p:nvPr/>
        </p:nvSpPr>
        <p:spPr>
          <a:xfrm>
            <a:off x="3990007" y="1160751"/>
            <a:ext cx="508841" cy="21441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A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4991100" y="2281261"/>
            <a:ext cx="5552477" cy="4739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14202" y="16008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Push</a:t>
            </a:r>
            <a:endParaRPr lang="en-US" i="1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0837851" y="2937284"/>
            <a:ext cx="0" cy="2818546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1323954" y="2988217"/>
            <a:ext cx="0" cy="2767613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21265" y="313347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Search</a:t>
            </a:r>
            <a:endParaRPr lang="en-US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1387612" y="3254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Pull</a:t>
            </a:r>
            <a:endParaRPr lang="en-US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11419682" y="372374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Run</a:t>
            </a:r>
            <a:endParaRPr lang="en-US" i="1" dirty="0"/>
          </a:p>
        </p:txBody>
      </p:sp>
      <p:sp>
        <p:nvSpPr>
          <p:cNvPr id="38" name="Flowchart: Process 37"/>
          <p:cNvSpPr/>
          <p:nvPr/>
        </p:nvSpPr>
        <p:spPr>
          <a:xfrm>
            <a:off x="3331074" y="5981992"/>
            <a:ext cx="1939047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1  OS (Linux)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10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Cases—From </a:t>
            </a:r>
            <a:r>
              <a:rPr lang="en-US" dirty="0" err="1" smtClean="0"/>
              <a:t>theCommunity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69959288"/>
              </p:ext>
            </p:extLst>
          </p:nvPr>
        </p:nvGraphicFramePr>
        <p:xfrm>
          <a:off x="515113" y="974214"/>
          <a:ext cx="10838687" cy="5703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4998"/>
                <a:gridCol w="6691403"/>
                <a:gridCol w="2072286"/>
              </a:tblGrid>
              <a:tr h="119721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Use Case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Examples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Link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359162">
                <a:tc rowSpan="3"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Clusters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Building a </a:t>
                      </a:r>
                      <a:r>
                        <a:rPr lang="en-US" sz="1400" dirty="0" err="1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MongoDB</a:t>
                      </a: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 cluster using </a:t>
                      </a:r>
                      <a:r>
                        <a:rPr lang="en-US" sz="1400" dirty="0" err="1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docker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http://bit.ly/1acbjZf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210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Production Quality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MongoDB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 Setup with Docker</a:t>
                      </a: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http://bit.ly/15CaiHb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210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Wildfly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 cluster using Docker on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 Fedora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http://bit.ly/1bClX0O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335404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Build your own </a:t>
                      </a:r>
                      <a:r>
                        <a:rPr lang="en-US" sz="1400" dirty="0" err="1">
                          <a:effectLst/>
                          <a:latin typeface="Cabin" panose="020B0803050202020004" pitchFamily="34" charset="0"/>
                        </a:rPr>
                        <a:t>PaaS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Cabin" panose="020B0803050202020004" pitchFamily="34" charset="0"/>
                        </a:rPr>
                        <a:t>OpenSource</a:t>
                      </a: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Cabin" panose="020B0803050202020004" pitchFamily="34" charset="0"/>
                        </a:rPr>
                        <a:t>PaaS</a:t>
                      </a: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</a:rPr>
                        <a:t> built</a:t>
                      </a:r>
                      <a:r>
                        <a:rPr lang="en-US" sz="1400" baseline="0" dirty="0" smtClean="0">
                          <a:effectLst/>
                          <a:latin typeface="Cabin" panose="020B0803050202020004" pitchFamily="34" charset="0"/>
                        </a:rPr>
                        <a:t> on Docker, Chef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http://deis.io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718324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Web Based Environment for Instruction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bin" panose="020B0803050202020004" pitchFamily="34" charset="0"/>
                        </a:rPr>
                        <a:t>JiffyLab – web based environment for the instruction, or lightweight use of, Python and UNIX shell</a:t>
                      </a:r>
                      <a:endParaRPr lang="en-US" sz="140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http://bit.ly/12oaj2K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179581">
                <a:tc rowSpan="4"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Easy Application Deployment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Deploy Java Apps With Docker = Awesome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http://bit.ly/11BCvvu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1795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How to put your development environment on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docker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Cabin" panose="020B0803050202020004" pitchFamily="34" charset="0"/>
                        <a:ea typeface="+mn-ea"/>
                        <a:cs typeface="+mn-cs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http://bit.ly/1b4XtJ3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239441">
                <a:tc vMerge="1"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Running </a:t>
                      </a:r>
                      <a:r>
                        <a:rPr lang="en-US" sz="1400" dirty="0" err="1" smtClean="0">
                          <a:effectLst/>
                          <a:latin typeface="Cabin" panose="020B0803050202020004" pitchFamily="34" charset="0"/>
                        </a:rPr>
                        <a:t>Drupal</a:t>
                      </a: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on Docker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http://bit.ly/15MJS6B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239441">
                <a:tc vMerge="1"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Installing </a:t>
                      </a:r>
                      <a:r>
                        <a:rPr lang="en-US" sz="1400" dirty="0" err="1">
                          <a:effectLst/>
                          <a:latin typeface="Cabin" panose="020B0803050202020004" pitchFamily="34" charset="0"/>
                        </a:rPr>
                        <a:t>Redis</a:t>
                      </a: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 on Docker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http://bit.ly/16EWOKh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478883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bin" panose="020B0803050202020004" pitchFamily="34" charset="0"/>
                        </a:rPr>
                        <a:t>Create Secure Sandboxes</a:t>
                      </a:r>
                      <a:endParaRPr lang="en-US" sz="140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Docker makes creating secure sandboxes easier than ever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http://bit.ly/13mZGJH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239441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bin" panose="020B0803050202020004" pitchFamily="34" charset="0"/>
                        </a:rPr>
                        <a:t>Create your own SaaS</a:t>
                      </a:r>
                      <a:endParaRPr lang="en-US" sz="140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abin" panose="020B0803050202020004" pitchFamily="34" charset="0"/>
                        </a:rPr>
                        <a:t>Memcached</a:t>
                      </a: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 as a Service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http://bit.ly/11nL8vh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359162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bin" panose="020B0803050202020004" pitchFamily="34" charset="0"/>
                        </a:rPr>
                        <a:t>Automated Application Deployment</a:t>
                      </a:r>
                      <a:endParaRPr lang="en-US" sz="140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+mn-ea"/>
                        </a:rPr>
                        <a:t>Multi-cloud</a:t>
                      </a:r>
                      <a:r>
                        <a:rPr lang="en-US" sz="1400" baseline="0" dirty="0" smtClean="0">
                          <a:effectLst/>
                          <a:latin typeface="Cabin" panose="020B0803050202020004" pitchFamily="34" charset="0"/>
                          <a:ea typeface="+mn-ea"/>
                        </a:rPr>
                        <a:t> Deployment with Docker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http://bit.ly/1bF3CN6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359162">
                <a:tc rowSpan="2"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bin" panose="020B0803050202020004" pitchFamily="34" charset="0"/>
                        </a:rPr>
                        <a:t>Continuous Integration and Deployment</a:t>
                      </a:r>
                      <a:endParaRPr lang="en-US" sz="140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Next Generation Continuous Integration &amp; Deployment with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dotCloud’s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 Docker and Strider</a:t>
                      </a: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http://bit.ly/ZwTfoy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359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Testing Salt States Rapidly With Docker</a:t>
                      </a:r>
                    </a:p>
                    <a:p>
                      <a:pPr marL="0" marR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abin" panose="020B0803050202020004" pitchFamily="34" charset="0"/>
                        <a:ea typeface="+mn-ea"/>
                        <a:cs typeface="+mn-cs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http://bit.ly/1eFBtcm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  <a:tr h="718324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bin" panose="020B0803050202020004" pitchFamily="34" charset="0"/>
                        </a:rPr>
                        <a:t>Lightweight Desktop Virtualization</a:t>
                      </a:r>
                      <a:endParaRPr lang="en-US" sz="140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kern="120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  <a:hlinkClick r:id="rId2" tooltip="Permalink to Docker Desktop: Your Desktop over ssh running inside of a Docker container"/>
                        </a:rPr>
                        <a:t>Docker Desktop: Your Desktop Over SSH Running Inside Of A Docker Container</a:t>
                      </a:r>
                      <a:endParaRPr lang="en-US" sz="1400" u="sng" kern="1200" dirty="0">
                        <a:solidFill>
                          <a:schemeClr val="dk1"/>
                        </a:solidFill>
                        <a:effectLst/>
                        <a:latin typeface="Cabin" panose="020B0803050202020004" pitchFamily="34" charset="0"/>
                        <a:ea typeface="+mn-ea"/>
                        <a:cs typeface="+mn-cs"/>
                      </a:endParaRPr>
                    </a:p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http://bit.ly/14RYL6x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001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Cases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969"/>
            <a:ext cx="10515600" cy="84531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Ted </a:t>
            </a:r>
            <a:r>
              <a:rPr lang="en-US" sz="2400" dirty="0" err="1" smtClean="0"/>
              <a:t>Dziuba</a:t>
            </a:r>
            <a:r>
              <a:rPr lang="en-US" sz="2400" dirty="0" smtClean="0"/>
              <a:t> on the Use of Docker for Continuous Integration at </a:t>
            </a:r>
            <a:r>
              <a:rPr lang="en-US" sz="2400" dirty="0" err="1" smtClean="0"/>
              <a:t>Ebay</a:t>
            </a:r>
            <a:r>
              <a:rPr lang="en-US" sz="2400" dirty="0" smtClean="0"/>
              <a:t> Now</a:t>
            </a:r>
          </a:p>
          <a:p>
            <a:pPr lvl="1"/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speakerdeck.com/teddziuba/docker-at-ebay</a:t>
            </a:r>
            <a:endParaRPr lang="en-US" sz="2000" dirty="0" smtClean="0"/>
          </a:p>
          <a:p>
            <a:pPr lvl="1"/>
            <a:r>
              <a:rPr lang="en-US" sz="2000" dirty="0"/>
              <a:t>http://www.youtube.com/watch?feature=player_embedded&amp;v=0Hi0W4gX--4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48360" y="2446529"/>
            <a:ext cx="10515600" cy="84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Sasha </a:t>
            </a:r>
            <a:r>
              <a:rPr lang="en-US" sz="2000" dirty="0" err="1" smtClean="0"/>
              <a:t>Klizhentas</a:t>
            </a:r>
            <a:r>
              <a:rPr lang="en-US" sz="2000" dirty="0"/>
              <a:t> </a:t>
            </a:r>
            <a:r>
              <a:rPr lang="en-US" sz="2000" dirty="0" smtClean="0"/>
              <a:t>on use of Docker at </a:t>
            </a:r>
            <a:r>
              <a:rPr lang="en-US" sz="2000" dirty="0" err="1" smtClean="0"/>
              <a:t>Mailgun</a:t>
            </a:r>
            <a:r>
              <a:rPr lang="en-US" sz="2000" dirty="0" smtClean="0"/>
              <a:t>/Rackspace</a:t>
            </a:r>
          </a:p>
          <a:p>
            <a:pPr lvl="1"/>
            <a:r>
              <a:rPr lang="en-US" sz="1800" dirty="0"/>
              <a:t>http://www.youtube.com/watch?feature=player_embedded&amp;v=CMC3xdAo9RI</a:t>
            </a:r>
            <a:endParaRPr lang="en-US" sz="18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800" dirty="0" smtClean="0"/>
          </a:p>
          <a:p>
            <a:pPr lvl="1"/>
            <a:endParaRPr lang="en-US" sz="1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58520" y="3462529"/>
            <a:ext cx="10515600" cy="84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Sebastien </a:t>
            </a:r>
            <a:r>
              <a:rPr lang="en-US" sz="2000" dirty="0" err="1" smtClean="0"/>
              <a:t>Pahl</a:t>
            </a:r>
            <a:r>
              <a:rPr lang="en-US" sz="2000" dirty="0" smtClean="0"/>
              <a:t> on use of Docker at </a:t>
            </a:r>
            <a:r>
              <a:rPr lang="en-US" sz="2000" dirty="0" err="1" smtClean="0"/>
              <a:t>CloudFlare</a:t>
            </a:r>
            <a:endParaRPr lang="en-US" sz="2000" dirty="0" smtClean="0"/>
          </a:p>
          <a:p>
            <a:pPr lvl="1"/>
            <a:r>
              <a:rPr lang="en-US" sz="1800" dirty="0"/>
              <a:t>http://www.youtube.com/watch?feature=player_embedded&amp;v=-Lj3jt_-3r0</a:t>
            </a:r>
            <a:endParaRPr lang="en-US" sz="1800" dirty="0" smtClean="0"/>
          </a:p>
          <a:p>
            <a:pPr lvl="1"/>
            <a:endParaRPr lang="en-US" sz="1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68680" y="4336289"/>
            <a:ext cx="10515600" cy="845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Cambridge HealthCare</a:t>
            </a:r>
          </a:p>
          <a:p>
            <a:pPr lvl="1"/>
            <a:r>
              <a:rPr lang="en-US" sz="1800" dirty="0">
                <a:hlinkClick r:id="rId3"/>
              </a:rPr>
              <a:t>http://blog.howareyou.com/post/62157486858/continuous-delivery-with-docker-and-jenkins-part-i</a:t>
            </a:r>
            <a:endParaRPr lang="en-US" sz="1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09320" y="5281169"/>
            <a:ext cx="10515600" cy="84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Red Hat </a:t>
            </a:r>
            <a:r>
              <a:rPr lang="en-US" sz="2000" dirty="0" err="1" smtClean="0"/>
              <a:t>Openshift</a:t>
            </a:r>
            <a:r>
              <a:rPr lang="en-US" sz="2000" dirty="0" smtClean="0"/>
              <a:t> and Docker</a:t>
            </a:r>
          </a:p>
          <a:p>
            <a:pPr lvl="1"/>
            <a:r>
              <a:rPr lang="en-US" sz="1800" dirty="0">
                <a:hlinkClick r:id="rId4"/>
              </a:rPr>
              <a:t>https://www.openshift.com/blogs/technical-thoughts-on-openshift-and-docker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36383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Want to learn more?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www.docker.io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Getting started: interactive tutorial, installation instructions, getting started guide, </a:t>
            </a:r>
          </a:p>
          <a:p>
            <a:pPr lvl="1"/>
            <a:r>
              <a:rPr lang="en-US" dirty="0" smtClean="0"/>
              <a:t>About: Introductory whitepaper: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://www.docker.io/the-whole-story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 err="1" smtClean="0"/>
              <a:t>dotcloud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IRC</a:t>
            </a:r>
            <a:r>
              <a:rPr lang="en-US" dirty="0"/>
              <a:t>: </a:t>
            </a:r>
            <a:r>
              <a:rPr lang="en-US" dirty="0" err="1"/>
              <a:t>freenode</a:t>
            </a:r>
            <a:r>
              <a:rPr lang="en-US" dirty="0" smtClean="0"/>
              <a:t>/#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/>
              <a:t>Google groups: groups.google.com/forum/#!</a:t>
            </a:r>
            <a:r>
              <a:rPr lang="en-US" dirty="0" smtClean="0"/>
              <a:t>forum/</a:t>
            </a:r>
            <a:r>
              <a:rPr lang="en-US" dirty="0" err="1" smtClean="0"/>
              <a:t>docker</a:t>
            </a:r>
            <a:r>
              <a:rPr lang="en-US" dirty="0" smtClean="0"/>
              <a:t>-user</a:t>
            </a:r>
            <a:endParaRPr lang="en-US" dirty="0"/>
          </a:p>
          <a:p>
            <a:r>
              <a:rPr lang="en-US" dirty="0" smtClean="0"/>
              <a:t>Twitter: follow @</a:t>
            </a:r>
            <a:r>
              <a:rPr lang="en-US" dirty="0" err="1" smtClean="0"/>
              <a:t>docker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06530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Market View: Evolution of 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54134" y="1638300"/>
            <a:ext cx="1447800" cy="762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t"/>
          <a:lstStyle/>
          <a:p>
            <a:pPr algn="ctr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0233" y="990602"/>
            <a:ext cx="915603" cy="523206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1995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6311" y="1012365"/>
            <a:ext cx="915603" cy="523206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2015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06104" y="1883273"/>
            <a:ext cx="1447800" cy="11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654843" y="2980874"/>
            <a:ext cx="1162939" cy="1419502"/>
            <a:chOff x="2590800" y="2667000"/>
            <a:chExt cx="1685542" cy="2057400"/>
          </a:xfrm>
          <a:solidFill>
            <a:srgbClr val="92D050"/>
          </a:solidFill>
        </p:grpSpPr>
        <p:sp>
          <p:nvSpPr>
            <p:cNvPr id="14" name="Hexagon 13"/>
            <p:cNvSpPr/>
            <p:nvPr/>
          </p:nvSpPr>
          <p:spPr>
            <a:xfrm>
              <a:off x="2590800" y="29718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>
              <a:off x="3115058" y="32766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>
              <a:off x="3648458" y="29718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3124200" y="26670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3657600" y="3581402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3115058" y="38862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3657600" y="41910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781800" y="2514600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953000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/>
          </p:nvPr>
        </p:nvGraphicFramePr>
        <p:xfrm>
          <a:off x="3124201" y="3029682"/>
          <a:ext cx="1507669" cy="132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Flowchart: Magnetic Disk 23"/>
          <p:cNvSpPr/>
          <p:nvPr/>
        </p:nvSpPr>
        <p:spPr>
          <a:xfrm>
            <a:off x="3382734" y="5067300"/>
            <a:ext cx="990600" cy="1295400"/>
          </a:xfrm>
          <a:prstGeom prst="flowChartMagneticDisk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-Down Arrow 29"/>
          <p:cNvSpPr/>
          <p:nvPr/>
        </p:nvSpPr>
        <p:spPr>
          <a:xfrm>
            <a:off x="3829050" y="4572000"/>
            <a:ext cx="97968" cy="33770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/>
          <p:cNvSpPr/>
          <p:nvPr/>
        </p:nvSpPr>
        <p:spPr>
          <a:xfrm>
            <a:off x="3829050" y="2481692"/>
            <a:ext cx="97968" cy="33770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143000" y="102870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553326" y="5703276"/>
            <a:ext cx="1616529" cy="278424"/>
            <a:chOff x="5867400" y="5588976"/>
            <a:chExt cx="1616529" cy="278424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6797488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Magnetic Disk 40"/>
            <p:cNvSpPr/>
            <p:nvPr/>
          </p:nvSpPr>
          <p:spPr>
            <a:xfrm>
              <a:off x="7034252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7271017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gnetic Disk 42"/>
            <p:cNvSpPr/>
            <p:nvPr/>
          </p:nvSpPr>
          <p:spPr>
            <a:xfrm>
              <a:off x="5867400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Magnetic Disk 43"/>
            <p:cNvSpPr/>
            <p:nvPr/>
          </p:nvSpPr>
          <p:spPr>
            <a:xfrm>
              <a:off x="6104164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6340929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Striped Right Arrow 46"/>
          <p:cNvSpPr/>
          <p:nvPr/>
        </p:nvSpPr>
        <p:spPr>
          <a:xfrm>
            <a:off x="5562600" y="3401467"/>
            <a:ext cx="990600" cy="578316"/>
          </a:xfrm>
          <a:prstGeom prst="striped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4375" y="274765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82175" y="5114925"/>
            <a:ext cx="2009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Running on any available set of physical resources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(public/private/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virtualized)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39299" y="3057525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Assembled by developers using best available  services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63100" y="1543050"/>
            <a:ext cx="223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Thin app on mobile, tablet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8650" y="1704975"/>
            <a:ext cx="239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Thick, client-server app on thick client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8175" y="3105150"/>
            <a:ext cx="218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Well-defined stack: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- O/S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- Runtime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- Middleware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2500" y="5410200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Physical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Infrastructure</a:t>
            </a:r>
          </a:p>
        </p:txBody>
      </p:sp>
    </p:spTree>
    <p:extLst>
      <p:ext uri="{BB962C8B-B14F-4D97-AF65-F5344CB8AC3E}">
        <p14:creationId xmlns="" xmlns:p14="http://schemas.microsoft.com/office/powerpoint/2010/main" val="301981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22411" y="1069515"/>
            <a:ext cx="915603" cy="523206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2015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10304" y="1883273"/>
            <a:ext cx="1447800" cy="11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159043" y="2980874"/>
            <a:ext cx="1162939" cy="1419502"/>
            <a:chOff x="2590800" y="2667000"/>
            <a:chExt cx="1685542" cy="2057400"/>
          </a:xfrm>
          <a:solidFill>
            <a:srgbClr val="92D050"/>
          </a:solidFill>
        </p:grpSpPr>
        <p:sp>
          <p:nvSpPr>
            <p:cNvPr id="14" name="Hexagon 13"/>
            <p:cNvSpPr/>
            <p:nvPr/>
          </p:nvSpPr>
          <p:spPr>
            <a:xfrm>
              <a:off x="2590800" y="29718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>
              <a:off x="3115058" y="32766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>
              <a:off x="3648458" y="29718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3124200" y="26670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3657600" y="3581402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3115058" y="38862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3657600" y="41910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714375" y="274765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286000" y="2514600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47953" y="4681225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00100" y="4695825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04850" y="904875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895601" y="5588976"/>
            <a:ext cx="1616529" cy="278424"/>
            <a:chOff x="5867400" y="5588976"/>
            <a:chExt cx="1616529" cy="278424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6797488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Magnetic Disk 40"/>
            <p:cNvSpPr/>
            <p:nvPr/>
          </p:nvSpPr>
          <p:spPr>
            <a:xfrm>
              <a:off x="7034252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7271017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gnetic Disk 42"/>
            <p:cNvSpPr/>
            <p:nvPr/>
          </p:nvSpPr>
          <p:spPr>
            <a:xfrm>
              <a:off x="5867400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Magnetic Disk 43"/>
            <p:cNvSpPr/>
            <p:nvPr/>
          </p:nvSpPr>
          <p:spPr>
            <a:xfrm>
              <a:off x="6104164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6340929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Left Arrow Callout 2"/>
          <p:cNvSpPr/>
          <p:nvPr/>
        </p:nvSpPr>
        <p:spPr>
          <a:xfrm>
            <a:off x="4800600" y="2895601"/>
            <a:ext cx="3486150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ensure services interact consistently, avoid dependency hell</a:t>
            </a:r>
          </a:p>
        </p:txBody>
      </p:sp>
      <p:sp>
        <p:nvSpPr>
          <p:cNvPr id="36" name="Left Arrow Callout 35"/>
          <p:cNvSpPr/>
          <p:nvPr/>
        </p:nvSpPr>
        <p:spPr>
          <a:xfrm>
            <a:off x="4800600" y="5105400"/>
            <a:ext cx="3514726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8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</a:t>
            </a:r>
            <a:r>
              <a:rPr lang="en-US" dirty="0" smtClean="0"/>
              <a:t>migrate &amp; scale </a:t>
            </a:r>
            <a:r>
              <a:rPr lang="en-US" dirty="0"/>
              <a:t>quickly, ensure compatibility</a:t>
            </a:r>
          </a:p>
        </p:txBody>
      </p:sp>
      <p:sp>
        <p:nvSpPr>
          <p:cNvPr id="37" name="Left Arrow Callout 36"/>
          <p:cNvSpPr/>
          <p:nvPr/>
        </p:nvSpPr>
        <p:spPr>
          <a:xfrm>
            <a:off x="8124826" y="4010151"/>
            <a:ext cx="3381374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3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avoid n X n different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81025" y="5038725"/>
            <a:ext cx="2009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Running on any available set of physical resources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(public/private/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virtualized)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4349" y="3028950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Assembled by developers using best available  services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9100" y="1647825"/>
            <a:ext cx="223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Thin app on mobile, tablet</a:t>
            </a:r>
          </a:p>
        </p:txBody>
      </p:sp>
    </p:spTree>
    <p:extLst>
      <p:ext uri="{BB962C8B-B14F-4D97-AF65-F5344CB8AC3E}">
        <p14:creationId xmlns="" xmlns:p14="http://schemas.microsoft.com/office/powerpoint/2010/main" val="299657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163516" y="1640128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655308" y="2474461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283733" y="128798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707064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759157" y="1710154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863592" y="2601204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8413459" y="3088393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074097" y="1841288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4716463" y="2820194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6067035" y="2056990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857366" y="2898898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7175283" y="3315065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2283710" y="4547679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736547" y="5146791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5554495" y="4670789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5578692" y="5503056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8082749" y="5896556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5612803" y="6207433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Stacks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409799" y="4791374"/>
            <a:ext cx="1781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hardware environments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8401043" y="4387889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5" y="4950117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754371" y="5892147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06" y="4520916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63" y="5882381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95" y="5872360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1960" y="4774008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98" y="4621542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7978546" y="29842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3" name="Freeform 62"/>
          <p:cNvSpPr/>
          <p:nvPr/>
        </p:nvSpPr>
        <p:spPr>
          <a:xfrm>
            <a:off x="6763221" y="176021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4" name="Freeform 63"/>
          <p:cNvSpPr/>
          <p:nvPr/>
        </p:nvSpPr>
        <p:spPr>
          <a:xfrm>
            <a:off x="7829071" y="29842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5" name="Freeform 64"/>
          <p:cNvSpPr/>
          <p:nvPr/>
        </p:nvSpPr>
        <p:spPr>
          <a:xfrm>
            <a:off x="7903522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7" name="Freeform 66"/>
          <p:cNvSpPr/>
          <p:nvPr/>
        </p:nvSpPr>
        <p:spPr>
          <a:xfrm>
            <a:off x="8052997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8" name="Freeform 67"/>
          <p:cNvSpPr/>
          <p:nvPr/>
        </p:nvSpPr>
        <p:spPr>
          <a:xfrm>
            <a:off x="7978546" y="325428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2030269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0" name="Freeform 69"/>
          <p:cNvSpPr/>
          <p:nvPr/>
        </p:nvSpPr>
        <p:spPr>
          <a:xfrm>
            <a:off x="7829071" y="32542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1" name="Freeform 70"/>
          <p:cNvSpPr/>
          <p:nvPr/>
        </p:nvSpPr>
        <p:spPr>
          <a:xfrm>
            <a:off x="1574925" y="16557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649949" y="179079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1500474" y="179079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4996280" y="12580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4846805" y="12580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4921256" y="13931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773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418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769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5" name="Freeform 94"/>
          <p:cNvSpPr/>
          <p:nvPr/>
        </p:nvSpPr>
        <p:spPr>
          <a:xfrm>
            <a:off x="1572127" y="248378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6" name="Freeform 95"/>
          <p:cNvSpPr/>
          <p:nvPr/>
        </p:nvSpPr>
        <p:spPr>
          <a:xfrm>
            <a:off x="1497103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7" name="Freeform 96"/>
          <p:cNvSpPr/>
          <p:nvPr/>
        </p:nvSpPr>
        <p:spPr>
          <a:xfrm>
            <a:off x="1646578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8" name="Freeform 97"/>
          <p:cNvSpPr/>
          <p:nvPr/>
        </p:nvSpPr>
        <p:spPr>
          <a:xfrm>
            <a:off x="1572127" y="275384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42973" y="1675909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65705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79208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92711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92711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5174174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5323649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5249198" y="258846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5099723" y="25884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services and apps interact appropriately?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428010" y="5019356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migrate smoothly and quickly?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34683" y="3360056"/>
            <a:ext cx="1511642" cy="1511642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8885181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7314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in N X N compatibility nightmare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/>
                <a:gridCol w="865718"/>
                <a:gridCol w="865718"/>
                <a:gridCol w="865718"/>
                <a:gridCol w="865718"/>
                <a:gridCol w="865718"/>
                <a:gridCol w="865718"/>
                <a:gridCol w="865718"/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" name="Freeform 5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" name="Freeform 6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" name="Freeform 7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" name="Freeform 9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" name="Freeform 11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3" name="Freeform 22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4" name="Freeform 23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27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1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519484" y="1243541"/>
          <a:ext cx="6034091" cy="3931524"/>
        </p:xfrm>
        <a:graphic>
          <a:graphicData uri="http://schemas.openxmlformats.org/drawingml/2006/table">
            <a:tbl>
              <a:tblPr/>
              <a:tblGrid>
                <a:gridCol w="862013"/>
                <a:gridCol w="862013"/>
                <a:gridCol w="862013"/>
                <a:gridCol w="862013"/>
                <a:gridCol w="862013"/>
                <a:gridCol w="862013"/>
                <a:gridCol w="862013"/>
              </a:tblGrid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7314"/>
            <a:ext cx="10515600" cy="66760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1026" name="Picture 2" descr="C:\Users\sinkand\Desktop\worked-in-dev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4850" y="197046"/>
            <a:ext cx="8220173" cy="7279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152775"/>
            <a:ext cx="12192000" cy="18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8650" y="3562350"/>
            <a:ext cx="7334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Cabin" pitchFamily="34" charset="0"/>
              </a:rPr>
              <a:t>A useful analogy…</a:t>
            </a:r>
            <a:endParaRPr lang="en-US" sz="6000" dirty="0">
              <a:latin typeface="Cabin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12192000" cy="1724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65" y="1479435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859522"/>
            <a:ext cx="1444767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65" y="1129932"/>
            <a:ext cx="131735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6" y="108132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228248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15" y="55441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0" y="4158118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73" y="5035493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98962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16" y="4048600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6" y="4453929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611694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5332" y="2152487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466221" y="21493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Goods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59942" y="454646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Multipilicity</a:t>
            </a:r>
            <a:r>
              <a:rPr lang="en-US" b="1" dirty="0" smtClean="0">
                <a:solidFill>
                  <a:schemeClr val="bg1"/>
                </a:solidFill>
              </a:rPr>
              <a:t> of methods for transporting/storing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199410" y="1680180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I worry about how goods interact (e.g. coffee beans next to spices)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143264" y="4700125"/>
            <a:ext cx="23534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(e.g. from boat to train to truck)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43488" y="2856378"/>
            <a:ext cx="1511642" cy="1511642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Cargo Transport Pre-1960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751625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ockertemplate" id="{52CBCFE6-6C56-4C38-A8F5-9DD306B3A994}" vid="{64E31022-91EF-4A89-A27C-6D958FAB26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24549</TotalTime>
  <Words>1613</Words>
  <Application>Microsoft Office PowerPoint</Application>
  <PresentationFormat>Custom</PresentationFormat>
  <Paragraphs>504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    Docker, Containers, and the Future of Application Delivery</vt:lpstr>
      <vt:lpstr>Contents</vt:lpstr>
      <vt:lpstr>Market View: Evolution of IT</vt:lpstr>
      <vt:lpstr>Challenges</vt:lpstr>
      <vt:lpstr>The Challenge</vt:lpstr>
      <vt:lpstr>Results in N X N compatibility nightmare</vt:lpstr>
      <vt:lpstr>Slide 7</vt:lpstr>
      <vt:lpstr>Slide 8</vt:lpstr>
      <vt:lpstr>Cargo Transport Pre-1960</vt:lpstr>
      <vt:lpstr>Also an NxN Matrix</vt:lpstr>
      <vt:lpstr>Contents</vt:lpstr>
      <vt:lpstr>Solution: Shipping Container</vt:lpstr>
      <vt:lpstr>This eliminated the NXN problem…</vt:lpstr>
      <vt:lpstr>and spawned the Shipping Container Ecosystem</vt:lpstr>
      <vt:lpstr>Docker is a shipping container system for code </vt:lpstr>
      <vt:lpstr>Or…put more simply</vt:lpstr>
      <vt:lpstr>Docker solves the NXN problem </vt:lpstr>
      <vt:lpstr>Contents</vt:lpstr>
      <vt:lpstr>Why containers matter</vt:lpstr>
      <vt:lpstr>Why it works—separation of concerns</vt:lpstr>
      <vt:lpstr>Why Developers Care</vt:lpstr>
      <vt:lpstr>Why Ops Cares?</vt:lpstr>
      <vt:lpstr>Contents</vt:lpstr>
      <vt:lpstr>Containers vs. VMs </vt:lpstr>
      <vt:lpstr>What are the basics of the Docker system?</vt:lpstr>
      <vt:lpstr>Use Cases—From theCommunity</vt:lpstr>
      <vt:lpstr>Use Cases </vt:lpstr>
      <vt:lpstr>Want to learn more?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Golub</dc:creator>
  <cp:lastModifiedBy>sinkand</cp:lastModifiedBy>
  <cp:revision>503</cp:revision>
  <dcterms:created xsi:type="dcterms:W3CDTF">2013-06-18T20:54:41Z</dcterms:created>
  <dcterms:modified xsi:type="dcterms:W3CDTF">2015-07-29T12:46:52Z</dcterms:modified>
</cp:coreProperties>
</file>